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324" r:id="rId4"/>
    <p:sldId id="328" r:id="rId5"/>
    <p:sldId id="325" r:id="rId6"/>
    <p:sldId id="327" r:id="rId7"/>
    <p:sldId id="329" r:id="rId8"/>
    <p:sldId id="331" r:id="rId9"/>
    <p:sldId id="332" r:id="rId10"/>
    <p:sldId id="333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0911A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סגנון ביניים 3 - הדגשה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3458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\Desktop\&#1488;&#1511;&#1505;&#1500;%20&#1513;&#1500;%20&#1488;&#1493;&#1512;&#1497;%20&#1513;&#1508;&#1493;&#1512;&#1505;&#1501;%20&#1500;&#1495;&#1489;&#1512;&#1497;&#1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\Desktop\&#1488;&#1511;&#1505;&#1500;%20&#1513;&#1500;%20&#1488;&#1493;&#1512;&#1497;%20&#1513;&#1508;&#1493;&#1512;&#1505;&#1501;%20&#1500;&#1495;&#1489;&#1512;&#1497;&#150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95183476657172E-2"/>
          <c:y val="0.14388075795565267"/>
          <c:w val="0.8771713952422614"/>
          <c:h val="0.62076097165228694"/>
        </c:manualLayout>
      </c:layout>
      <c:lineChart>
        <c:grouping val="standard"/>
        <c:varyColors val="0"/>
        <c:ser>
          <c:idx val="0"/>
          <c:order val="0"/>
          <c:tx>
            <c:strRef>
              <c:f>Sheet1!$Y$20</c:f>
              <c:strCache>
                <c:ptCount val="1"/>
                <c:pt idx="0">
                  <c:v>גיל 30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Sheet1!$Z$19:$AB$19</c:f>
              <c:strCache>
                <c:ptCount val="3"/>
                <c:pt idx="0">
                  <c:v>3 חודשים</c:v>
                </c:pt>
                <c:pt idx="1">
                  <c:v>6 חודשים</c:v>
                </c:pt>
                <c:pt idx="2">
                  <c:v>12 חודשים</c:v>
                </c:pt>
              </c:strCache>
            </c:strRef>
          </c:cat>
          <c:val>
            <c:numRef>
              <c:f>Sheet1!$Z$20:$AB$20</c:f>
              <c:numCache>
                <c:formatCode>0.0%</c:formatCode>
                <c:ptCount val="3"/>
                <c:pt idx="0">
                  <c:v>-1.2949599553190553E-2</c:v>
                </c:pt>
                <c:pt idx="1">
                  <c:v>-2.5774979476350168E-2</c:v>
                </c:pt>
                <c:pt idx="2">
                  <c:v>-5.1058673247532042E-2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61-4DBF-9401-67CAA215BD7E}"/>
            </c:ext>
          </c:extLst>
        </c:ser>
        <c:ser>
          <c:idx val="1"/>
          <c:order val="1"/>
          <c:tx>
            <c:strRef>
              <c:f>Sheet1!$Y$21</c:f>
              <c:strCache>
                <c:ptCount val="1"/>
                <c:pt idx="0">
                  <c:v>גיל 40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Sheet1!$Z$19:$AB$19</c:f>
              <c:strCache>
                <c:ptCount val="3"/>
                <c:pt idx="0">
                  <c:v>3 חודשים</c:v>
                </c:pt>
                <c:pt idx="1">
                  <c:v>6 חודשים</c:v>
                </c:pt>
                <c:pt idx="2">
                  <c:v>12 חודשים</c:v>
                </c:pt>
              </c:strCache>
            </c:strRef>
          </c:cat>
          <c:val>
            <c:numRef>
              <c:f>Sheet1!$Z$21:$AB$21</c:f>
              <c:numCache>
                <c:formatCode>0.0%</c:formatCode>
                <c:ptCount val="3"/>
                <c:pt idx="0">
                  <c:v>-8.7090248145643215E-3</c:v>
                </c:pt>
                <c:pt idx="1">
                  <c:v>-1.7333359091376829E-2</c:v>
                </c:pt>
                <c:pt idx="2">
                  <c:v>-3.4331684676975949E-2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1-4DBF-9401-67CAA215BD7E}"/>
            </c:ext>
          </c:extLst>
        </c:ser>
        <c:ser>
          <c:idx val="2"/>
          <c:order val="2"/>
          <c:tx>
            <c:strRef>
              <c:f>Sheet1!$Y$22</c:f>
              <c:strCache>
                <c:ptCount val="1"/>
                <c:pt idx="0">
                  <c:v>גיל 50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Sheet1!$Z$19:$AB$19</c:f>
              <c:strCache>
                <c:ptCount val="3"/>
                <c:pt idx="0">
                  <c:v>3 חודשים</c:v>
                </c:pt>
                <c:pt idx="1">
                  <c:v>6 חודשים</c:v>
                </c:pt>
                <c:pt idx="2">
                  <c:v>12 חודשים</c:v>
                </c:pt>
              </c:strCache>
            </c:strRef>
          </c:cat>
          <c:val>
            <c:numRef>
              <c:f>Sheet1!$Z$22:$AB$22</c:f>
              <c:numCache>
                <c:formatCode>0.0%</c:formatCode>
                <c:ptCount val="3"/>
                <c:pt idx="0">
                  <c:v>-5.7614714222538653E-3</c:v>
                </c:pt>
                <c:pt idx="1">
                  <c:v>-1.1465172058900462E-2</c:v>
                </c:pt>
                <c:pt idx="2">
                  <c:v>-2.2702134068922027E-2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61-4DBF-9401-67CAA215B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0026256"/>
        <c:axId val="619759536"/>
      </c:lineChart>
      <c:catAx>
        <c:axId val="90002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759536"/>
        <c:crosses val="autoZero"/>
        <c:auto val="1"/>
        <c:lblAlgn val="ctr"/>
        <c:lblOffset val="100"/>
        <c:noMultiLvlLbl val="0"/>
      </c:catAx>
      <c:valAx>
        <c:axId val="61975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02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Sheet1!$AD$27</c:f>
              <c:strCache>
                <c:ptCount val="1"/>
                <c:pt idx="0">
                  <c:v>גיל 30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Sheet1!$AE$19:$AG$19</c:f>
              <c:strCache>
                <c:ptCount val="3"/>
                <c:pt idx="0">
                  <c:v>3 חודשים</c:v>
                </c:pt>
                <c:pt idx="1">
                  <c:v>6 חודשים</c:v>
                </c:pt>
                <c:pt idx="2">
                  <c:v>12 חודשים</c:v>
                </c:pt>
              </c:strCache>
            </c:strRef>
          </c:cat>
          <c:val>
            <c:numRef>
              <c:f>Sheet1!$AE$27:$AG$27</c:f>
              <c:numCache>
                <c:formatCode>#,##0</c:formatCode>
                <c:ptCount val="3"/>
                <c:pt idx="0">
                  <c:v>-23024.041032256093</c:v>
                </c:pt>
                <c:pt idx="1">
                  <c:v>-45822.782237189123</c:v>
                </c:pt>
                <c:pt idx="2">
                  <c:v>-90753.073986178264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4847-8E63-0FFB311EA3D3}"/>
            </c:ext>
          </c:extLst>
        </c:ser>
        <c:ser>
          <c:idx val="1"/>
          <c:order val="1"/>
          <c:tx>
            <c:strRef>
              <c:f>Sheet1!$AD$28</c:f>
              <c:strCache>
                <c:ptCount val="1"/>
                <c:pt idx="0">
                  <c:v>גיל 40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Sheet1!$AE$19:$AG$19</c:f>
              <c:strCache>
                <c:ptCount val="3"/>
                <c:pt idx="0">
                  <c:v>3 חודשים</c:v>
                </c:pt>
                <c:pt idx="1">
                  <c:v>6 חודשים</c:v>
                </c:pt>
                <c:pt idx="2">
                  <c:v>12 חודשים</c:v>
                </c:pt>
              </c:strCache>
            </c:strRef>
          </c:cat>
          <c:val>
            <c:numRef>
              <c:f>Sheet1!$AE$28:$AG$28</c:f>
              <c:numCache>
                <c:formatCode>#,##0</c:formatCode>
                <c:ptCount val="3"/>
                <c:pt idx="0">
                  <c:v>-15491.96365616913</c:v>
                </c:pt>
                <c:pt idx="1">
                  <c:v>-30832.313211680623</c:v>
                </c:pt>
                <c:pt idx="2">
                  <c:v>-61062.704266060842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5A-4847-8E63-0FFB311EA3D3}"/>
            </c:ext>
          </c:extLst>
        </c:ser>
        <c:ser>
          <c:idx val="2"/>
          <c:order val="2"/>
          <c:tx>
            <c:strRef>
              <c:f>Sheet1!$AD$29</c:f>
              <c:strCache>
                <c:ptCount val="1"/>
                <c:pt idx="0">
                  <c:v>גיל 50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Sheet1!$AE$19:$AG$19</c:f>
              <c:strCache>
                <c:ptCount val="3"/>
                <c:pt idx="0">
                  <c:v>3 חודשים</c:v>
                </c:pt>
                <c:pt idx="1">
                  <c:v>6 חודשים</c:v>
                </c:pt>
                <c:pt idx="2">
                  <c:v>12 חודשים</c:v>
                </c:pt>
              </c:strCache>
            </c:strRef>
          </c:cat>
          <c:val>
            <c:numRef>
              <c:f>Sheet1!$AE$29:$AG$29</c:f>
              <c:numCache>
                <c:formatCode>#,##0</c:formatCode>
                <c:ptCount val="3"/>
                <c:pt idx="0">
                  <c:v>-10408.951698974706</c:v>
                </c:pt>
                <c:pt idx="1">
                  <c:v>-20714.793739432702</c:v>
                </c:pt>
                <c:pt idx="2">
                  <c:v>-41021.164577279706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5A-4847-8E63-0FFB311EA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106175"/>
        <c:axId val="216050991"/>
      </c:barChart>
      <c:catAx>
        <c:axId val="22510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50991"/>
        <c:crosses val="autoZero"/>
        <c:auto val="1"/>
        <c:lblAlgn val="ctr"/>
        <c:lblOffset val="100"/>
        <c:noMultiLvlLbl val="0"/>
      </c:catAx>
      <c:valAx>
        <c:axId val="21605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0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27AA58-6DB7-4025-8E90-2535B9F0A65B}" type="datetimeFigureOut">
              <a:rPr lang="he-IL" smtClean="0"/>
              <a:t>ט"ו/חשון/תשפ"א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3E9300-AFF0-417C-8ACE-5D9AD02DA9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71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C60C-6BDC-424B-90EC-7C5862C61B3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7924-AEE4-41D9-93E9-966D2252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607DCBB-5FB9-4816-B077-967DD395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7518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98850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FE0A7-3C27-49FB-BC09-7F076905E290}"/>
              </a:ext>
            </a:extLst>
          </p:cNvPr>
          <p:cNvSpPr txBox="1"/>
          <p:nvPr/>
        </p:nvSpPr>
        <p:spPr>
          <a:xfrm>
            <a:off x="1" y="5455"/>
            <a:ext cx="899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e-IL" sz="44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  <a:t>ועדת קורונה – צוות פנסיה</a:t>
            </a:r>
            <a:br>
              <a:rPr lang="en-US" sz="44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</a:br>
            <a:r>
              <a:rPr lang="he-IL" sz="4400" b="1" dirty="0">
                <a:ln w="19050">
                  <a:solidFill>
                    <a:schemeClr val="bg1"/>
                  </a:solidFill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  <a:t> 28/10/2020 </a:t>
            </a:r>
            <a:br>
              <a:rPr lang="he-IL" sz="44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cs typeface="David" pitchFamily="2" charset="-79"/>
              </a:rPr>
            </a:br>
            <a:endParaRPr lang="en-US" sz="4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655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10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506" y="1333444"/>
            <a:ext cx="3766051" cy="1643932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600286" y="1585388"/>
            <a:ext cx="10991427" cy="4374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תודה!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/>
            </a:br>
            <a:r>
              <a:rPr lang="he-IL" sz="2000" dirty="0"/>
              <a:t> </a:t>
            </a:r>
          </a:p>
          <a:p>
            <a:pPr>
              <a:lnSpc>
                <a:spcPct val="150000"/>
              </a:lnSpc>
            </a:pPr>
            <a:endParaRPr lang="he-IL" sz="2000" dirty="0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he-IL" sz="2000" dirty="0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he-IL" sz="2000" dirty="0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ועדת קורונה לבחינה מקצועית של השלכות המשבר על שוק הביטוח והפנסיה</a:t>
            </a:r>
          </a:p>
          <a:p>
            <a:pPr>
              <a:lnSpc>
                <a:spcPct val="150000"/>
              </a:lnSpc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87193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576F63C-C7B1-4A05-B940-A4BA2487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0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7268" y="892967"/>
            <a:ext cx="8022388" cy="769441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4000" dirty="0">
                <a:solidFill>
                  <a:schemeClr val="bg1"/>
                </a:solidFill>
                <a:latin typeface="Open Sans Hebrew" panose="00000500000000000000" pitchFamily="2" charset="-79"/>
                <a:ea typeface="Tahoma" panose="020B0604030504040204" pitchFamily="34" charset="0"/>
              </a:rPr>
              <a:t>פגיעת אבטלה והחל"ת בחיסכון הפנסיוני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Open Sans Hebrew" panose="00000500000000000000" pitchFamily="2" charset="-79"/>
                <a:ea typeface="Tahoma" panose="020B0604030504040204" pitchFamily="34" charset="0"/>
              </a:rPr>
              <a:t>אלכסיי טרקשינסקי,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pen Sans Hebrew" panose="00000500000000000000" pitchFamily="2" charset="-79"/>
                <a:ea typeface="Tahoma" panose="020B0604030504040204" pitchFamily="34" charset="0"/>
              </a:rPr>
              <a:t>A.IL.A.A</a:t>
            </a:r>
            <a:endParaRPr lang="he-IL" dirty="0">
              <a:solidFill>
                <a:schemeClr val="bg1">
                  <a:lumMod val="95000"/>
                </a:schemeClr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36FC7-FD84-487D-8DDE-AC4EE72F9A0F}"/>
              </a:ext>
            </a:extLst>
          </p:cNvPr>
          <p:cNvSpPr txBox="1"/>
          <p:nvPr/>
        </p:nvSpPr>
        <p:spPr>
          <a:xfrm>
            <a:off x="36767" y="5465072"/>
            <a:ext cx="8283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צוות פנסיה: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e-IL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אורי לפיד (ר"צ), דפנה קאופמן, אלכסיי טרקשינסקי, מזל (מלי) מרגליות, יהודית אליהו ופאדי בח'ית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9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3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506" y="1333444"/>
            <a:ext cx="3766051" cy="1643932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0ED9E-E53F-4D69-AD40-762697396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54" t="12525" r="21343" b="56545"/>
          <a:stretch/>
        </p:blipFill>
        <p:spPr>
          <a:xfrm>
            <a:off x="205578" y="2076756"/>
            <a:ext cx="5128422" cy="306539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5663750" y="1881423"/>
            <a:ext cx="6398807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פיטורים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חל"ת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ירידה בשיעור משרה ופגיעה בכושר השתכרות והיקף הפקדות הפנסיוניות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הפחתת שכרם של חלק מהעובדים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ירידה בגיוסים של חלק מהגופים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החלטה של שכירים שלא לחפש עבודה בזמן האבטלה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07E9D-AAF8-4E26-9E71-361232C366E3}"/>
              </a:ext>
            </a:extLst>
          </p:cNvPr>
          <p:cNvSpPr txBox="1"/>
          <p:nvPr/>
        </p:nvSpPr>
        <p:spPr>
          <a:xfrm>
            <a:off x="2737845" y="452483"/>
            <a:ext cx="6752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rgbClr val="663300"/>
                </a:solidFill>
                <a:ea typeface="Tahoma" panose="020B0604030504040204" pitchFamily="34" charset="0"/>
              </a:rPr>
              <a:t>השפעות קורונה על שוק התעסוקה</a:t>
            </a:r>
          </a:p>
        </p:txBody>
      </p:sp>
    </p:spTree>
    <p:extLst>
      <p:ext uri="{BB962C8B-B14F-4D97-AF65-F5344CB8AC3E}">
        <p14:creationId xmlns:p14="http://schemas.microsoft.com/office/powerpoint/2010/main" val="286108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4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506" y="1333444"/>
            <a:ext cx="3766051" cy="1643932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838200" y="1570971"/>
            <a:ext cx="10991427" cy="41976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/>
              <a:t>הנחות מרכזיות במודל:</a:t>
            </a:r>
          </a:p>
          <a:p>
            <a:endParaRPr lang="he-IL" sz="24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גיל פרישה של גברים – 67, נשים 64</a:t>
            </a:r>
            <a:br>
              <a:rPr lang="en-US" sz="2000" dirty="0"/>
            </a:br>
            <a:endParaRPr lang="he-IL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שכר פנסיוני – 11,000, שיעור הפקדה החודשית – 18.5%</a:t>
            </a:r>
          </a:p>
          <a:p>
            <a:pPr>
              <a:lnSpc>
                <a:spcPct val="150000"/>
              </a:lnSpc>
            </a:pPr>
            <a:endParaRPr lang="he-IL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דמי ניהול – 2.12% מפרמיה ו 0.21% מצבירה</a:t>
            </a:r>
          </a:p>
          <a:p>
            <a:pPr>
              <a:lnSpc>
                <a:spcPct val="150000"/>
              </a:lnSpc>
            </a:pPr>
            <a:endParaRPr lang="he-IL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dirty="0"/>
              <a:t>ריבית היוון נטו לחישוב מקדמי הקצבה – 3.74%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07E9D-AAF8-4E26-9E71-361232C366E3}"/>
              </a:ext>
            </a:extLst>
          </p:cNvPr>
          <p:cNvSpPr txBox="1"/>
          <p:nvPr/>
        </p:nvSpPr>
        <p:spPr>
          <a:xfrm>
            <a:off x="2441986" y="452483"/>
            <a:ext cx="7293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rgbClr val="663300"/>
                </a:solidFill>
                <a:ea typeface="Tahoma" panose="020B0604030504040204" pitchFamily="34" charset="0"/>
              </a:rPr>
              <a:t>הנחות בסיס לבחינת ההשפעה הכספית</a:t>
            </a:r>
          </a:p>
        </p:txBody>
      </p:sp>
    </p:spTree>
    <p:extLst>
      <p:ext uri="{BB962C8B-B14F-4D97-AF65-F5344CB8AC3E}">
        <p14:creationId xmlns:p14="http://schemas.microsoft.com/office/powerpoint/2010/main" val="32527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5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797157" cy="3754923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E326B6-B99D-42B6-B532-1695C445C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958150"/>
              </p:ext>
            </p:extLst>
          </p:nvPr>
        </p:nvGraphicFramePr>
        <p:xfrm>
          <a:off x="1581378" y="1439957"/>
          <a:ext cx="8928847" cy="355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D36AEF-5133-419F-B908-937A70E58539}"/>
              </a:ext>
            </a:extLst>
          </p:cNvPr>
          <p:cNvSpPr txBox="1"/>
          <p:nvPr/>
        </p:nvSpPr>
        <p:spPr>
          <a:xfrm>
            <a:off x="2551355" y="242925"/>
            <a:ext cx="6752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663300"/>
                </a:solidFill>
                <a:ea typeface="Tahoma" panose="020B0604030504040204" pitchFamily="34" charset="0"/>
              </a:rPr>
              <a:t>הפגיעה ב% בפנסיה החודשית, לפי מספר החודשים ללא הפקדה לקופת החיסכון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A8A77-FB30-45E9-B6B7-7E9B9AD8795B}"/>
              </a:ext>
            </a:extLst>
          </p:cNvPr>
          <p:cNvSpPr txBox="1"/>
          <p:nvPr/>
        </p:nvSpPr>
        <p:spPr>
          <a:xfrm>
            <a:off x="3141236" y="5323860"/>
            <a:ext cx="736898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i="1" dirty="0">
                <a:solidFill>
                  <a:schemeClr val="bg1">
                    <a:lumMod val="50000"/>
                  </a:schemeClr>
                </a:solidFill>
              </a:rPr>
              <a:t>קרן פנסיה מקיפה / גלאים שונים / בחינת תקופות שונות ללא הפקדה</a:t>
            </a:r>
            <a:endParaRPr lang="he-IL" sz="1400" i="1" dirty="0">
              <a:highlight>
                <a:srgbClr val="FFFF00"/>
              </a:highlight>
            </a:endParaRPr>
          </a:p>
          <a:p>
            <a:endParaRPr lang="he-IL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e-IL" sz="1400" i="1" dirty="0">
                <a:solidFill>
                  <a:schemeClr val="bg1">
                    <a:lumMod val="50000"/>
                  </a:schemeClr>
                </a:solidFill>
              </a:rPr>
              <a:t>תוצאות עבור הגברים והנשים הן מאוד קרובות, לכן מוצגות עבור הנשים בלבד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6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36AEF-5133-419F-B908-937A70E58539}"/>
              </a:ext>
            </a:extLst>
          </p:cNvPr>
          <p:cNvSpPr txBox="1"/>
          <p:nvPr/>
        </p:nvSpPr>
        <p:spPr>
          <a:xfrm>
            <a:off x="2323652" y="242925"/>
            <a:ext cx="7250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663300"/>
                </a:solidFill>
                <a:ea typeface="Tahoma" panose="020B0604030504040204" pitchFamily="34" charset="0"/>
              </a:rPr>
              <a:t>השפעה הכספית ב </a:t>
            </a:r>
            <a:r>
              <a:rPr lang="en-US" sz="2800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₪</a:t>
            </a:r>
            <a:r>
              <a:rPr lang="he-IL" sz="2800" b="1" dirty="0">
                <a:solidFill>
                  <a:srgbClr val="663300"/>
                </a:solidFill>
                <a:ea typeface="Tahoma" panose="020B0604030504040204" pitchFamily="34" charset="0"/>
              </a:rPr>
              <a:t> על החיסכון הפנסיוני, </a:t>
            </a:r>
            <a:br>
              <a:rPr lang="en-US" sz="2800" b="1" dirty="0">
                <a:solidFill>
                  <a:srgbClr val="663300"/>
                </a:solidFill>
                <a:ea typeface="Tahoma" panose="020B0604030504040204" pitchFamily="34" charset="0"/>
              </a:rPr>
            </a:br>
            <a:r>
              <a:rPr lang="he-IL" sz="2800" b="1" dirty="0">
                <a:solidFill>
                  <a:srgbClr val="663300"/>
                </a:solidFill>
                <a:ea typeface="Tahoma" panose="020B0604030504040204" pitchFamily="34" charset="0"/>
              </a:rPr>
              <a:t>לפי מספר החודשים ללא הפקדה לקופת החיסכון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09A72-DFF1-476A-A8E3-F49490684219}"/>
              </a:ext>
            </a:extLst>
          </p:cNvPr>
          <p:cNvSpPr txBox="1"/>
          <p:nvPr/>
        </p:nvSpPr>
        <p:spPr>
          <a:xfrm>
            <a:off x="3055172" y="5631637"/>
            <a:ext cx="763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i="1" dirty="0">
                <a:solidFill>
                  <a:schemeClr val="bg1">
                    <a:lumMod val="50000"/>
                  </a:schemeClr>
                </a:solidFill>
              </a:rPr>
              <a:t>תוצאות עבור הגברים והנשים מאוד דומות (לגברים הפסד גדול יותר במעט, לנוכח תקופת חיסכון ארוכה יותר ושוני בחישוב המקדם בגלל תוחלת החיים בין גברים לנשים), לכן מוצגות עבור הנשים בלבד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DB9D9C8-9442-4C0D-A80D-61259EBDE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993492"/>
              </p:ext>
            </p:extLst>
          </p:nvPr>
        </p:nvGraphicFramePr>
        <p:xfrm>
          <a:off x="1593924" y="1661589"/>
          <a:ext cx="9004151" cy="353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81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7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506" y="1333444"/>
            <a:ext cx="3766051" cy="1643932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-150256" y="1676080"/>
            <a:ext cx="10991427" cy="2435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קופת גמל להשקעה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br>
              <a:rPr lang="en-US" sz="2000" dirty="0"/>
            </a:br>
            <a:r>
              <a:rPr lang="he-IL" sz="2000" dirty="0"/>
              <a:t>- ניהול השקעות באמצעות קופות הגמל בישראל</a:t>
            </a:r>
            <a:br>
              <a:rPr lang="en-US" sz="2000" dirty="0"/>
            </a:br>
            <a:r>
              <a:rPr lang="he-IL" sz="2000" dirty="0"/>
              <a:t>- ניתן למשיכה הונית מידית בכל עת ללא קנס או מס, תוך כדי תשלום מס על רווחי הון שצבר החשבון</a:t>
            </a:r>
            <a:br>
              <a:rPr lang="en-US" sz="2000" dirty="0"/>
            </a:br>
            <a:r>
              <a:rPr lang="he-IL" sz="2000" dirty="0"/>
              <a:t>- ניתן למשיכה קצבתית מגיל 60, תוך כדי פטור ממס רווחי הון ומס הכנסה</a:t>
            </a:r>
            <a:br>
              <a:rPr lang="en-US" sz="2000" dirty="0"/>
            </a:br>
            <a:endParaRPr lang="he-IL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07E9D-AAF8-4E26-9E71-361232C366E3}"/>
              </a:ext>
            </a:extLst>
          </p:cNvPr>
          <p:cNvSpPr txBox="1"/>
          <p:nvPr/>
        </p:nvSpPr>
        <p:spPr>
          <a:xfrm>
            <a:off x="1538342" y="452483"/>
            <a:ext cx="89073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000" b="1" dirty="0">
                <a:solidFill>
                  <a:srgbClr val="663300"/>
                </a:solidFill>
                <a:ea typeface="Tahoma" panose="020B0604030504040204" pitchFamily="34" charset="0"/>
              </a:rPr>
              <a:t>המלצות הועדה: כלים </a:t>
            </a:r>
            <a:r>
              <a:rPr lang="he-IL" sz="3000" b="1" u="sng" dirty="0">
                <a:solidFill>
                  <a:srgbClr val="663300"/>
                </a:solidFill>
                <a:ea typeface="Tahoma" panose="020B0604030504040204" pitchFamily="34" charset="0"/>
              </a:rPr>
              <a:t>קיימים בשוק </a:t>
            </a:r>
            <a:r>
              <a:rPr lang="he-IL" sz="3000" b="1" dirty="0">
                <a:solidFill>
                  <a:srgbClr val="663300"/>
                </a:solidFill>
                <a:ea typeface="Tahoma" panose="020B0604030504040204" pitchFamily="34" charset="0"/>
              </a:rPr>
              <a:t>והיתרונות שלהם</a:t>
            </a:r>
          </a:p>
        </p:txBody>
      </p:sp>
    </p:spTree>
    <p:extLst>
      <p:ext uri="{BB962C8B-B14F-4D97-AF65-F5344CB8AC3E}">
        <p14:creationId xmlns:p14="http://schemas.microsoft.com/office/powerpoint/2010/main" val="223310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8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506" y="1333444"/>
            <a:ext cx="3766051" cy="1643932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-150256" y="1676080"/>
            <a:ext cx="10991427" cy="2435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הפקדות לקופת גמל לחיסכון על שכר הלא פנסיוני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br>
              <a:rPr lang="en-US" sz="2000" dirty="0"/>
            </a:br>
            <a:r>
              <a:rPr lang="he-IL" sz="2000" dirty="0"/>
              <a:t>- הפקדות על שכר הלא פנסיוני כמו עמלות מכירה, שעות נוספות, בונוסים שנתיים.</a:t>
            </a:r>
            <a:br>
              <a:rPr lang="en-US" sz="2000" dirty="0"/>
            </a:br>
            <a:r>
              <a:rPr lang="he-IL" sz="2000" dirty="0"/>
              <a:t>- שיעור הפרשה הוא 16%</a:t>
            </a:r>
            <a:br>
              <a:rPr lang="en-US" sz="2000" dirty="0"/>
            </a:br>
            <a:r>
              <a:rPr lang="he-IL" sz="2000" dirty="0"/>
              <a:t>- ניתן ליהנות מהטבות מס משמעותיות של עשרות אחוזים על הפקדות אלה </a:t>
            </a:r>
            <a:br>
              <a:rPr lang="en-US" sz="2000" dirty="0"/>
            </a:br>
            <a:endParaRPr lang="he-IL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07E9D-AAF8-4E26-9E71-361232C366E3}"/>
              </a:ext>
            </a:extLst>
          </p:cNvPr>
          <p:cNvSpPr txBox="1"/>
          <p:nvPr/>
        </p:nvSpPr>
        <p:spPr>
          <a:xfrm>
            <a:off x="1538342" y="452483"/>
            <a:ext cx="89073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000" b="1" dirty="0">
                <a:solidFill>
                  <a:srgbClr val="663300"/>
                </a:solidFill>
                <a:ea typeface="Tahoma" panose="020B0604030504040204" pitchFamily="34" charset="0"/>
              </a:rPr>
              <a:t>המלצות הועדה: כלים </a:t>
            </a:r>
            <a:r>
              <a:rPr lang="he-IL" sz="3000" b="1" u="sng" dirty="0">
                <a:solidFill>
                  <a:srgbClr val="663300"/>
                </a:solidFill>
                <a:ea typeface="Tahoma" panose="020B0604030504040204" pitchFamily="34" charset="0"/>
              </a:rPr>
              <a:t>קיימים בשוק </a:t>
            </a:r>
            <a:r>
              <a:rPr lang="he-IL" sz="3000" b="1" dirty="0">
                <a:solidFill>
                  <a:srgbClr val="663300"/>
                </a:solidFill>
                <a:ea typeface="Tahoma" panose="020B0604030504040204" pitchFamily="34" charset="0"/>
              </a:rPr>
              <a:t>והיתרונות שלהם</a:t>
            </a:r>
          </a:p>
        </p:txBody>
      </p:sp>
    </p:spTree>
    <p:extLst>
      <p:ext uri="{BB962C8B-B14F-4D97-AF65-F5344CB8AC3E}">
        <p14:creationId xmlns:p14="http://schemas.microsoft.com/office/powerpoint/2010/main" val="171042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9</a:t>
            </a:fld>
            <a:endParaRPr lang="en-US"/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6506" y="1333444"/>
            <a:ext cx="3766051" cy="1643932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Open Sans Hebrew" panose="00000500000000000000" pitchFamily="2" charset="-79"/>
              <a:ea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1FB5BE-AF80-4D58-82D2-2732A9943249}"/>
              </a:ext>
            </a:extLst>
          </p:cNvPr>
          <p:cNvSpPr txBox="1"/>
          <p:nvPr/>
        </p:nvSpPr>
        <p:spPr>
          <a:xfrm>
            <a:off x="-150256" y="1676080"/>
            <a:ext cx="10991427" cy="4836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עידוד לחיסכון הפנסיוני לתגמולי העובד: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ע"י שימור הטבות מס שלא נוצלו בזמן האבטלה / ירידה בשיעור משרה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000" dirty="0"/>
            </a:br>
            <a:r>
              <a:rPr lang="he-IL" sz="2000" dirty="0"/>
              <a:t>- עצם ההפקדה של תגמולי העובד, מזכה את החוסך בהטבת מס מידית דרך תלוש השכר</a:t>
            </a:r>
            <a:br>
              <a:rPr lang="en-US" sz="2000" dirty="0"/>
            </a:br>
            <a:r>
              <a:rPr lang="he-IL" sz="2000" dirty="0"/>
              <a:t>- גובה ההטבה היא בשיעור 35% מתקרת ההפקדה החודשית של 616 ש"ח</a:t>
            </a:r>
            <a:br>
              <a:rPr lang="en-US" sz="2000" dirty="0"/>
            </a:br>
            <a:r>
              <a:rPr lang="he-IL" sz="2000" dirty="0"/>
              <a:t>- במונחים </a:t>
            </a:r>
            <a:r>
              <a:rPr lang="he-IL" sz="2000" u="sng" dirty="0"/>
              <a:t>שנתיים</a:t>
            </a:r>
            <a:r>
              <a:rPr lang="he-IL" sz="2000" dirty="0"/>
              <a:t> מדובר על זיכוי (הקטנת מס הכנסה) בשיעור 35% מ 7,392 ש"ח (616 ש"ח * 12) </a:t>
            </a:r>
            <a:br>
              <a:rPr lang="en-US" sz="2000" dirty="0"/>
            </a:br>
            <a:endParaRPr lang="he-IL" sz="2000" dirty="0"/>
          </a:p>
          <a:p>
            <a:pPr>
              <a:lnSpc>
                <a:spcPct val="150000"/>
              </a:lnSpc>
            </a:pPr>
            <a:r>
              <a:rPr lang="he-IL" sz="2000" dirty="0">
                <a:sym typeface="Wingdings" panose="05000000000000000000" pitchFamily="2" charset="2"/>
              </a:rPr>
              <a:t> אנחנו מציעים לפעול לעדכון תקנות מס הכנסה לשימור זכות רטרואקטיבית לזיכוי על תגמולי העובד,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he-IL" sz="2000" dirty="0">
                <a:sym typeface="Wingdings" panose="05000000000000000000" pitchFamily="2" charset="2"/>
              </a:rPr>
              <a:t>     בסך</a:t>
            </a:r>
            <a:r>
              <a:rPr lang="he-IL" sz="2000" dirty="0"/>
              <a:t> של 2,587 ש"ח (35% * 7,392 ש"ח), שהיא הטבת מס שנתית הקיימת היום.</a:t>
            </a:r>
            <a:br>
              <a:rPr lang="en-US" sz="2000" dirty="0"/>
            </a:br>
            <a:r>
              <a:rPr lang="he-IL" sz="2000" dirty="0"/>
              <a:t> </a:t>
            </a:r>
            <a:br>
              <a:rPr lang="en-US" sz="2000" dirty="0"/>
            </a:br>
            <a:endParaRPr lang="he-IL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07E9D-AAF8-4E26-9E71-361232C366E3}"/>
              </a:ext>
            </a:extLst>
          </p:cNvPr>
          <p:cNvSpPr txBox="1"/>
          <p:nvPr/>
        </p:nvSpPr>
        <p:spPr>
          <a:xfrm>
            <a:off x="1538342" y="452483"/>
            <a:ext cx="89073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000" b="1" dirty="0">
                <a:solidFill>
                  <a:srgbClr val="663300"/>
                </a:solidFill>
                <a:ea typeface="Tahoma" panose="020B0604030504040204" pitchFamily="34" charset="0"/>
              </a:rPr>
              <a:t>המלצות הועדה: פתרון שמציעה הועדה</a:t>
            </a:r>
          </a:p>
        </p:txBody>
      </p:sp>
    </p:spTree>
    <p:extLst>
      <p:ext uri="{BB962C8B-B14F-4D97-AF65-F5344CB8AC3E}">
        <p14:creationId xmlns:p14="http://schemas.microsoft.com/office/powerpoint/2010/main" val="39490085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7403</TotalTime>
  <Words>481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David</vt:lpstr>
      <vt:lpstr>Open Sans Hebrew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dana hagar</dc:creator>
  <cp:lastModifiedBy>alexey trakshinsky‏</cp:lastModifiedBy>
  <cp:revision>278</cp:revision>
  <dcterms:created xsi:type="dcterms:W3CDTF">2017-02-21T06:48:34Z</dcterms:created>
  <dcterms:modified xsi:type="dcterms:W3CDTF">2020-11-02T11:05:24Z</dcterms:modified>
</cp:coreProperties>
</file>