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60" r:id="rId5"/>
    <p:sldId id="262" r:id="rId6"/>
    <p:sldId id="263" r:id="rId7"/>
    <p:sldId id="264" r:id="rId8"/>
    <p:sldId id="272" r:id="rId9"/>
    <p:sldId id="278" r:id="rId10"/>
    <p:sldId id="279" r:id="rId11"/>
    <p:sldId id="268" r:id="rId12"/>
    <p:sldId id="266" r:id="rId13"/>
    <p:sldId id="269" r:id="rId14"/>
    <p:sldId id="265" r:id="rId15"/>
    <p:sldId id="270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50C1CC-E9CF-4142-8AA0-2E99CB70B889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70BB43-6525-4C56-98E0-CB04A01921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69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BFCC-94BB-4423-A654-1EABC843518B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7960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D291-F480-4D6F-ABB7-306E238E78DD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1515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6559-31D0-4139-BD31-02462AB0A787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90365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A144-81CA-46E6-A447-758A04AB54D2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767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F87F-397C-4E9E-A5B8-BDB23DF85EEA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068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1CB-2529-4024-B50B-995A37735B8C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2487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20B1-6D9C-4314-AEF6-8876815E3397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78711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E267-6D76-4305-A5EE-F9E65B0BB8C3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742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54CC-C0F4-4A54-A598-8CFCC873E831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3609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6E8F-0B4F-40A7-B2C5-B7C844799A35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6396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33B7-304B-484F-A486-1BCB42D54A09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847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37C6-1E0E-4BC1-AC16-E321B7792969}" type="datetime8">
              <a:rPr lang="he-IL" smtClean="0"/>
              <a:t>14 אוקטובר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912A-1487-4249-8369-638FD2D91D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76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narc.org/DataServices/Attachments/Download/f9d3fd1a-8d0c-eb11-912b-00505601089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rmationisbeautiful.net/visualizations/covid-19-coronavirus-infographic-datapac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coronavir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6" t="93074"/>
          <a:stretch>
            <a:fillRect/>
          </a:stretch>
        </p:blipFill>
        <p:spPr>
          <a:xfrm flipH="1">
            <a:off x="0" y="4573000"/>
            <a:ext cx="9144000" cy="2281180"/>
          </a:xfrm>
          <a:prstGeom prst="rect">
            <a:avLst/>
          </a:prstGeom>
        </p:spPr>
      </p:pic>
      <p:pic>
        <p:nvPicPr>
          <p:cNvPr id="1027" name="Picture 3" descr="C:\Users\Judi\Documents\ועדת הקורונה\לוגו אגודה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16632"/>
            <a:ext cx="5110758" cy="21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di\Documents\ועדת הקורונה\צוות בריאות וסיעוד\חול 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0" b="95402" l="44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4544" y="1772816"/>
            <a:ext cx="5030431" cy="30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1763688" y="2075235"/>
            <a:ext cx="7772400" cy="1470025"/>
          </a:xfrm>
        </p:spPr>
        <p:txBody>
          <a:bodyPr>
            <a:normAutofit/>
          </a:bodyPr>
          <a:lstStyle/>
          <a:p>
            <a:r>
              <a:rPr lang="he-IL" sz="7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ביטוח נסיעות לחו"ל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539552" y="4837290"/>
            <a:ext cx="6400800" cy="1752600"/>
          </a:xfrm>
        </p:spPr>
        <p:txBody>
          <a:bodyPr/>
          <a:lstStyle/>
          <a:p>
            <a:r>
              <a:rPr lang="he-IL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ועדת קורונה לבחינה מקצועית של השלכות המשבר על שוק הביטוח והפנסיה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he-IL" sz="16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4610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b="1"/>
              <a:t>כללי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מטרת הנסיעה / סיבת הנסיעה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 smtClean="0"/>
              <a:t>מועד מכירת הביטוח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 smtClean="0"/>
              <a:t>השתתפות עצמית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 smtClean="0"/>
              <a:t>ניהול סיכונים בעידן הקורונה</a:t>
            </a:r>
            <a:endParaRPr lang="he-IL" sz="2400"/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מוניטין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ניהול תביעות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ניסיון </a:t>
            </a:r>
            <a:r>
              <a:rPr lang="he-IL" sz="2400" smtClean="0"/>
              <a:t>מצטבר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 smtClean="0"/>
              <a:t>שייט תענוגות 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 descr="C:\Users\Judi\Documents\ועדת הקורונה\צוות בריאות וסיעוד\חול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7567" r="10264" b="8202"/>
          <a:stretch>
            <a:fillRect/>
          </a:stretch>
        </p:blipFill>
        <p:spPr bwMode="auto">
          <a:xfrm>
            <a:off x="323528" y="4454456"/>
            <a:ext cx="2634569" cy="16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08712" cy="994122"/>
          </a:xfrm>
        </p:spPr>
        <p:txBody>
          <a:bodyPr>
            <a:normAutofit fontScale="90000"/>
          </a:bodyPr>
          <a:lstStyle/>
          <a:p>
            <a:pPr lvl="0"/>
            <a:r>
              <a:rPr lang="he-IL" b="1"/>
              <a:t>שיקולים בהערכת הסיכון הביטוחי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97082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/>
              <a:t>רגולציה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sz="2400"/>
              <a:t>ידרשו שינויים כתוצאה מהנסיון המצטבר והתפתחות המחלה ולכן נצפה להתנהלות דינמית של הרגולציה והתאמה למצב החדש לרבות בעניין </a:t>
            </a:r>
            <a:r>
              <a:rPr lang="he-IL" sz="2800"/>
              <a:t>, </a:t>
            </a:r>
          </a:p>
          <a:p>
            <a:pPr marL="0" lvl="0" indent="0">
              <a:buClr>
                <a:srgbClr val="FFC000"/>
              </a:buClr>
              <a:buNone/>
            </a:pPr>
            <a:endParaRPr lang="he-IL" sz="2800"/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עדכון תעריפים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מדיניות חיתום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החרגות</a:t>
            </a:r>
            <a:endParaRPr lang="en-US" sz="240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99371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he-IL" b="1"/>
              <a:t>לסיכום </a:t>
            </a:r>
            <a:endParaRPr lang="en-US" b="1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570782"/>
            <a:ext cx="8784976" cy="4555381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he-IL" sz="2800"/>
              <a:t>מגיפת הקורונה היא </a:t>
            </a:r>
            <a:r>
              <a:rPr lang="he-IL" sz="2800" b="1"/>
              <a:t>סיכון חדש </a:t>
            </a:r>
            <a:r>
              <a:rPr lang="he-IL" sz="2800"/>
              <a:t>וככזה יש לעקוב מקרוב אחר כל הפרמטרים המשפיעים עליו בינהם,  </a:t>
            </a:r>
            <a:r>
              <a:rPr lang="en-US" sz="2800"/>
              <a:t/>
            </a:r>
            <a:br>
              <a:rPr lang="en-US" sz="2800"/>
            </a:br>
            <a:endParaRPr lang="he-IL" sz="2400"/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מדיניות החיתום </a:t>
            </a:r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ניהול התביעות </a:t>
            </a:r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חיסונים </a:t>
            </a:r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מגמות </a:t>
            </a:r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התפתחויות </a:t>
            </a:r>
          </a:p>
          <a:p>
            <a:pPr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מצב רפואי של מחלימי הקורונה</a:t>
            </a:r>
          </a:p>
          <a:p>
            <a:pPr marL="0" indent="0">
              <a:buClr>
                <a:srgbClr val="FFC000"/>
              </a:buClr>
              <a:buNone/>
            </a:pPr>
            <a:endParaRPr lang="he-IL"/>
          </a:p>
          <a:p>
            <a:pPr marL="0" indent="0">
              <a:buClr>
                <a:srgbClr val="FFC000"/>
              </a:buClr>
              <a:buNone/>
            </a:pPr>
            <a:r>
              <a:rPr lang="he-IL" sz="2600"/>
              <a:t>הנושא נמצא על סדר היום העולמי 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34524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6" t="93074"/>
          <a:stretch>
            <a:fillRect/>
          </a:stretch>
        </p:blipFill>
        <p:spPr>
          <a:xfrm flipH="1">
            <a:off x="0" y="4573000"/>
            <a:ext cx="9144000" cy="2281180"/>
          </a:xfrm>
          <a:prstGeom prst="rect">
            <a:avLst/>
          </a:prstGeom>
        </p:spPr>
      </p:pic>
      <p:pic>
        <p:nvPicPr>
          <p:cNvPr id="1027" name="Picture 3" descr="C:\Users\Judi\Documents\ועדת הקורונה\לוגו אגודה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16632"/>
            <a:ext cx="5110758" cy="21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7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תודה!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539552" y="4837290"/>
            <a:ext cx="6400800" cy="1752600"/>
          </a:xfrm>
        </p:spPr>
        <p:txBody>
          <a:bodyPr/>
          <a:lstStyle/>
          <a:p>
            <a:r>
              <a:rPr lang="he-IL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ועדת קורונה לבחינה מקצועית של השלכות המשבר על שוק הביטוח והפנסיה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7956376" y="6381328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he-IL" sz="16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8659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994122"/>
          </a:xfrm>
        </p:spPr>
        <p:txBody>
          <a:bodyPr>
            <a:normAutofit fontScale="90000"/>
          </a:bodyPr>
          <a:lstStyle/>
          <a:p>
            <a:pPr lvl="0"/>
            <a:r>
              <a:rPr lang="he-IL"/>
              <a:t>שיקולים בהערכת הסיכון הביטוחי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/>
              <a:t>השפעות דמוגרפיות</a:t>
            </a:r>
          </a:p>
          <a:p>
            <a:pPr marL="0" lvl="0" indent="0">
              <a:buClr>
                <a:srgbClr val="FFC000"/>
              </a:buClr>
              <a:buNone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-12578" y="5805264"/>
            <a:ext cx="91565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/>
              <a:t>ICNARC Covid-19 Reports, 2020/09/01 (</a:t>
            </a:r>
            <a:r>
              <a:rPr lang="en-US" sz="1100">
                <a:hlinkClick r:id="rId3"/>
              </a:rPr>
              <a:t>https://www.icnarc.org/DataServices/Attachments/Download/f9d3fd1a-8d0c-eb11-912b-00505601089b</a:t>
            </a:r>
            <a:r>
              <a:rPr lang="en-US" sz="1100"/>
              <a:t>)</a:t>
            </a:r>
            <a:endParaRPr lang="he-IL" sz="1100"/>
          </a:p>
        </p:txBody>
      </p:sp>
      <p:sp>
        <p:nvSpPr>
          <p:cNvPr id="8" name="מלבן 7"/>
          <p:cNvSpPr/>
          <p:nvPr/>
        </p:nvSpPr>
        <p:spPr>
          <a:xfrm>
            <a:off x="6565056" y="2367171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>
                <a:latin typeface="David" panose="020E0502060401010101" pitchFamily="34" charset="-79"/>
                <a:cs typeface="David" panose="020E0502060401010101" pitchFamily="34" charset="-79"/>
              </a:rPr>
              <a:t>התפלגות לפי מגדר וגיל לשימוש בטיפול נמרץ בגין מחלת הקורונה בבריטניה: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D42282-75EE-4FF7-8599-8306EC65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3" y="2238353"/>
            <a:ext cx="5414938" cy="3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08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/>
              <a:t>מדינת היעד</a:t>
            </a: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2276872"/>
            <a:ext cx="7760052" cy="3600400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9004" y="6032321"/>
            <a:ext cx="9171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u="sng">
                <a:hlinkClick r:id="rId4"/>
              </a:rPr>
              <a:t>https://informationisbeautiful.net/visualizations/covid-19-coronavirus-infographic-datapack/</a:t>
            </a:r>
            <a:endParaRPr lang="en-US" sz="1200"/>
          </a:p>
        </p:txBody>
      </p:sp>
      <p:sp>
        <p:nvSpPr>
          <p:cNvPr id="10" name="כותרת 1"/>
          <p:cNvSpPr txBox="1"/>
          <p:nvPr/>
        </p:nvSpPr>
        <p:spPr>
          <a:xfrm>
            <a:off x="1547664" y="274638"/>
            <a:ext cx="6048672" cy="99412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שיקולים לתמחור הסיכון הביטוחי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40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192688" cy="994122"/>
          </a:xfrm>
        </p:spPr>
        <p:txBody>
          <a:bodyPr>
            <a:normAutofit fontScale="90000"/>
          </a:bodyPr>
          <a:lstStyle/>
          <a:p>
            <a:pPr lvl="0"/>
            <a:r>
              <a:rPr lang="he-IL" b="1"/>
              <a:t>שיקולים לתמחור הסיכון הביטוחי</a:t>
            </a:r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64A38-8C9E-42AA-B54B-CDC74855C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8" y="2108336"/>
            <a:ext cx="7411308" cy="4128975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/>
              <a:t>מדינת היעד</a:t>
            </a: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0" y="6119137"/>
            <a:ext cx="275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1" u="sng">
                <a:hlinkClick r:id="rId4"/>
              </a:rPr>
              <a:t>https://ourworldindata.org/coronavirus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05894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0"/>
            <a:ext cx="6048672" cy="1268760"/>
          </a:xfrm>
        </p:spPr>
        <p:txBody>
          <a:bodyPr>
            <a:noAutofit/>
          </a:bodyPr>
          <a:lstStyle/>
          <a:p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ועדת קורונה לבחינה מקצועית של השלכות המשבר על שוק הביטוח והפנסיה</a:t>
            </a:r>
            <a:endParaRPr lang="he-IL" sz="2800" b="1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b="1"/>
              <a:t>חברי וועדת קורונה בריאות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מלי מרגליות 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עמיעד בן מאיר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שרון וייס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יהודית אליהו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דפנה ויהראוך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מיכל תמיר חייט</a:t>
            </a: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92643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/>
              <a:t>הקדמה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-1476672" y="2689712"/>
            <a:ext cx="6552728" cy="4390111"/>
            <a:chOff x="-759144" y="-1498738"/>
            <a:chExt cx="12819976" cy="8453753"/>
          </a:xfrm>
        </p:grpSpPr>
        <p:pic>
          <p:nvPicPr>
            <p:cNvPr id="2050" name="Picture 2" descr="C:\Users\Judi\Documents\ועדת הקורונה\צוות בריאות וסיעוד\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8188" y1="20879" x2="51812" y2="20330"/>
                          <a14:foregroundMark x1="54348" y1="20879" x2="54348" y2="20879"/>
                          <a14:foregroundMark x1="55797" y1="21978" x2="55797" y2="21978"/>
                          <a14:foregroundMark x1="56884" y1="22527" x2="56884" y2="22527"/>
                          <a14:foregroundMark x1="66667" y1="32967" x2="71014" y2="45604"/>
                          <a14:foregroundMark x1="71377" y1="50000" x2="70652" y2="65934"/>
                          <a14:foregroundMark x1="70290" y1="67033" x2="65942" y2="76374"/>
                          <a14:foregroundMark x1="64855" y1="79121" x2="56522" y2="84615"/>
                          <a14:foregroundMark x1="54710" y1="85165" x2="47464" y2="86813"/>
                          <a14:foregroundMark x1="46014" y1="86264" x2="37681" y2="83516"/>
                          <a14:foregroundMark x1="36594" y1="81868" x2="30435" y2="71429"/>
                          <a14:foregroundMark x1="30435" y1="70879" x2="27174" y2="57143"/>
                          <a14:foregroundMark x1="27899" y1="56044" x2="27899" y2="56044"/>
                          <a14:foregroundMark x1="27536" y1="56593" x2="28986" y2="41758"/>
                          <a14:foregroundMark x1="29348" y1="41209" x2="33696" y2="30769"/>
                          <a14:foregroundMark x1="34058" y1="29670" x2="41304" y2="23626"/>
                          <a14:foregroundMark x1="42029" y1="22527" x2="46739" y2="19780"/>
                          <a14:foregroundMark x1="57246" y1="20879" x2="67029" y2="31319"/>
                          <a14:foregroundMark x1="77174" y1="35165" x2="77174" y2="35165"/>
                          <a14:backgroundMark x1="36232" y1="84615" x2="49275" y2="890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759144" y="-1498738"/>
              <a:ext cx="12819976" cy="845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Judi\Documents\ועדת הקורונה\צוות בריאות וסיעוד\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8" t="50000" r="34336" b="42911"/>
            <a:stretch>
              <a:fillRect/>
            </a:stretch>
          </p:blipFill>
          <p:spPr bwMode="auto">
            <a:xfrm rot="20836807">
              <a:off x="3371149" y="3421884"/>
              <a:ext cx="4290840" cy="940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464681"/>
            <a:ext cx="8229600" cy="4525963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מכירת פוליסות ביטוח נסיעות לחו"ל </a:t>
            </a:r>
            <a:r>
              <a:rPr lang="he-IL" sz="2400">
                <a:latin typeface="Arial" panose="020B0604020202020204" pitchFamily="34" charset="0"/>
              </a:rPr>
              <a:t>הופסקה עקב התפרצות מגיפת הקורונה </a:t>
            </a:r>
            <a:r>
              <a:rPr lang="he-IL" sz="2000">
                <a:latin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he-IL" sz="2400">
                <a:latin typeface="Arial" panose="020B0604020202020204" pitchFamily="34" charset="0"/>
              </a:rPr>
              <a:t>) </a:t>
            </a:r>
            <a:r>
              <a:rPr lang="he-IL" sz="2400" smtClean="0">
                <a:latin typeface="Arial" panose="020B0604020202020204" pitchFamily="34" charset="0"/>
              </a:rPr>
              <a:t>.</a:t>
            </a:r>
            <a:r>
              <a:rPr lang="en-US" sz="2400" smtClean="0">
                <a:latin typeface="Arial" panose="020B0604020202020204" pitchFamily="34" charset="0"/>
              </a:rPr>
              <a:t/>
            </a:r>
            <a:br>
              <a:rPr lang="en-US" sz="2400" smtClean="0">
                <a:latin typeface="Arial" panose="020B0604020202020204" pitchFamily="34" charset="0"/>
              </a:rPr>
            </a:br>
            <a:r>
              <a:rPr lang="he-IL" sz="2400" smtClean="0">
                <a:latin typeface="Arial" panose="020B0604020202020204" pitchFamily="34" charset="0"/>
                <a:cs typeface="Arial" panose="020B0604020202020204" pitchFamily="34" charset="0"/>
              </a:rPr>
              <a:t>באמצע </a:t>
            </a: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מרץ 2020 </a:t>
            </a:r>
            <a:r>
              <a:rPr lang="he-IL" sz="2400" smtClean="0">
                <a:latin typeface="Arial" panose="020B0604020202020204" pitchFamily="34" charset="0"/>
                <a:cs typeface="Arial" panose="020B0604020202020204" pitchFamily="34" charset="0"/>
              </a:rPr>
              <a:t>וחודשה </a:t>
            </a: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באוגוסט עם פתיחת השמיים.</a:t>
            </a: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endParaRPr lang="he-I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הסיכון הרפואי של מחלת הקורונה </a:t>
            </a:r>
            <a:r>
              <a:rPr lang="he-IL" sz="2400" smtClean="0">
                <a:latin typeface="Arial" panose="020B0604020202020204" pitchFamily="34" charset="0"/>
                <a:cs typeface="Arial" panose="020B0604020202020204" pitchFamily="34" charset="0"/>
              </a:rPr>
              <a:t>בתהליך </a:t>
            </a: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למידה </a:t>
            </a: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endParaRPr lang="he-I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>
                <a:latin typeface="Arial" panose="020B0604020202020204" pitchFamily="34" charset="0"/>
                <a:cs typeface="Arial" panose="020B0604020202020204" pitchFamily="34" charset="0"/>
              </a:rPr>
              <a:t>מצגת זו פונה לאקטוארים וחברות הביטוח למתן נקודות שונות להתייחסות בביטוח נסיעות לחו"ל בעידן הקורונה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79383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/>
              <a:t>היבטים</a:t>
            </a:r>
          </a:p>
        </p:txBody>
      </p:sp>
      <p:pic>
        <p:nvPicPr>
          <p:cNvPr id="4098" name="Picture 2" descr="C:\Users\Judi\Documents\ועדת הקורונה\צוות בריאות וסיעוד\חול 1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653136"/>
            <a:ext cx="4427984" cy="18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הפוליסה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החיתום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כיסויים חדשים בעידן הקורונה</a:t>
            </a:r>
            <a:endParaRPr lang="en-US" sz="2800"/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שיקולים בהערכת הסיכון הביטוחי</a:t>
            </a:r>
            <a:endParaRPr lang="en-US" sz="2800"/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800"/>
              <a:t>רגולציה</a:t>
            </a:r>
            <a:endParaRPr lang="en-US" sz="280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99751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b="1"/>
              <a:t>הפוליסה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4499992" y="1705135"/>
            <a:ext cx="453650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פוליסה בהחרגת כיסוי לקורונה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179512" y="1705135"/>
            <a:ext cx="417646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פוליסה הכוללת כיסוי קורונה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5724128" y="4257092"/>
            <a:ext cx="2088232" cy="540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2800" b="1"/>
              <a:t>נספח </a:t>
            </a:r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קורונה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4499992" y="2503123"/>
            <a:ext cx="4228988" cy="162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he-IL" sz="2000"/>
              <a:t>פוליסה אשר אינה מכסה מקרי ביטוח הנובעים ממחלת הקורונה </a:t>
            </a:r>
            <a:r>
              <a:rPr lang="en-US" sz="2000"/>
              <a:t/>
            </a:r>
            <a:br>
              <a:rPr lang="en-US" sz="2000"/>
            </a:br>
            <a:r>
              <a:rPr lang="he-IL" sz="2000"/>
              <a:t>כלומר, החרגה גורפת בתנאי הפוליסה 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5652120" y="4869160"/>
            <a:ext cx="216024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he-IL" sz="2000"/>
              <a:t>הוספת נספח נפרד למחלת הקורונה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908342" y="2528900"/>
            <a:ext cx="2565412" cy="3096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he-IL" sz="2000"/>
              <a:t>פוליסה אשר כוללת את הכיסוי הרפואי למחלת הקורונה</a:t>
            </a:r>
          </a:p>
        </p:txBody>
      </p:sp>
      <p:cxnSp>
        <p:nvCxnSpPr>
          <p:cNvPr id="13" name="מחבר חץ ישר 12"/>
          <p:cNvCxnSpPr>
            <a:stCxn id="9" idx="2"/>
          </p:cNvCxnSpPr>
          <p:nvPr/>
        </p:nvCxnSpPr>
        <p:spPr>
          <a:xfrm>
            <a:off x="6614486" y="4126068"/>
            <a:ext cx="153758" cy="267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613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b="1"/>
              <a:t>החיתום</a:t>
            </a:r>
            <a:endParaRPr lang="en-US" b="1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b="1"/>
              <a:t>מדיניות החיתום יכולה להתייחס בין היתר </a:t>
            </a:r>
            <a:r>
              <a:rPr lang="he-IL"/>
              <a:t>,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מדינות ירוקות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גיל , מגדר ומצב רפואי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מבוטחים שחלו בעבר בקורונה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היעדר ניסיון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הצהרת המבוטח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עמידה בחוקי / כללי מדינת היעד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53709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922114"/>
          </a:xfrm>
        </p:spPr>
        <p:txBody>
          <a:bodyPr>
            <a:normAutofit fontScale="90000"/>
          </a:bodyPr>
          <a:lstStyle/>
          <a:p>
            <a:pPr lvl="0"/>
            <a:r>
              <a:rPr lang="he-IL" b="1"/>
              <a:t>כיסויים חדשים בעידן הקורונה</a:t>
            </a:r>
            <a:endParaRPr lang="en-US" b="1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כיסוי בגין שהייה בבידוד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כיסוי בגין בדיקות קורונה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כיסוי בגין ביטול טיסה / שינוי מועד טיסה לפני עליה למטוס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כיסוי חילוץ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כיסוי בני משפחה</a:t>
            </a:r>
          </a:p>
          <a:p>
            <a:pPr marL="0" lvl="0" indent="0">
              <a:buClr>
                <a:srgbClr val="FFC000"/>
              </a:buClr>
              <a:buNone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12096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b="1"/>
              <a:t>היבטים הקשורים בטיסה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משך הטיסה 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צפיפות בטיסה – מחלקת תיירות / ביזנס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עצירות ביניים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חברת התעופה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ביטול טיסה</a:t>
            </a:r>
          </a:p>
          <a:p>
            <a:pPr marL="0" lvl="0" indent="0">
              <a:buClr>
                <a:srgbClr val="FFC000"/>
              </a:buClr>
              <a:buNone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 descr="C:\Users\Judi\Documents\ועדת הקורונה\צוות בריאות וסיעוד\חול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7567" r="10264" b="8202"/>
          <a:stretch>
            <a:fillRect/>
          </a:stretch>
        </p:blipFill>
        <p:spPr bwMode="auto">
          <a:xfrm>
            <a:off x="323528" y="4451008"/>
            <a:ext cx="2634569" cy="16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1043608" y="263030"/>
            <a:ext cx="6840760" cy="994122"/>
          </a:xfrm>
        </p:spPr>
        <p:txBody>
          <a:bodyPr>
            <a:normAutofit fontScale="90000"/>
          </a:bodyPr>
          <a:lstStyle/>
          <a:p>
            <a:pPr lvl="0"/>
            <a:r>
              <a:rPr lang="he-IL" b="1"/>
              <a:t>שיקולים בהערכת הסיכון הביטוחי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361035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C5ED648-8242-4749-8A54-B42C6F90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FFC000"/>
              </a:buClr>
              <a:buNone/>
            </a:pPr>
            <a:r>
              <a:rPr lang="he-IL" b="1"/>
              <a:t>היבטים הקשורים במדינת היעד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מצב הקורונה במדינה בעת התמחור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עלות בידוד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עלות אישפוז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עלות הטסה רפואית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מדיניות לגבי טיפול בתיירים שלקו בקורונה</a:t>
            </a:r>
          </a:p>
          <a:p>
            <a:pPr lvl="0">
              <a:lnSpc>
                <a:spcPct val="150000"/>
              </a:lnSpc>
              <a:buClr>
                <a:srgbClr val="FFC000"/>
              </a:buClr>
              <a:buFont typeface="Wingdings 2" panose="05020102010507070707" pitchFamily="18" charset="2"/>
              <a:buChar char=""/>
            </a:pPr>
            <a:r>
              <a:rPr lang="he-IL" sz="2400"/>
              <a:t>שינוי רמת התחלואה במדינה בתוך תקופת הביטוח</a:t>
            </a:r>
          </a:p>
          <a:p>
            <a:pPr marL="0" lvl="0" indent="0">
              <a:buClr>
                <a:srgbClr val="FFC000"/>
              </a:buClr>
              <a:buNone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7668344" y="6469211"/>
            <a:ext cx="2133600" cy="365125"/>
          </a:xfrm>
        </p:spPr>
        <p:txBody>
          <a:bodyPr/>
          <a:lstStyle/>
          <a:p>
            <a:fld id="{1B1B912A-1487-4249-8369-638FD2D91DF2}" type="slidenum">
              <a:rPr lang="he-IL" sz="1600" smtClean="0">
                <a:solidFill>
                  <a:schemeClr val="bg2">
                    <a:lumMod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</a:t>
            </a:fld>
            <a:endParaRPr lang="he-IL">
              <a:solidFill>
                <a:schemeClr val="bg2">
                  <a:lumMod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 descr="C:\Users\Judi\Documents\ועדת הקורונה\צוות בריאות וסיעוד\חול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7567" r="10264" b="8202"/>
          <a:stretch>
            <a:fillRect/>
          </a:stretch>
        </p:blipFill>
        <p:spPr bwMode="auto">
          <a:xfrm>
            <a:off x="230379" y="3212976"/>
            <a:ext cx="2634569" cy="16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08712" cy="994122"/>
          </a:xfrm>
        </p:spPr>
        <p:txBody>
          <a:bodyPr>
            <a:normAutofit fontScale="90000"/>
          </a:bodyPr>
          <a:lstStyle/>
          <a:p>
            <a:pPr lvl="0"/>
            <a:r>
              <a:rPr lang="he-IL" b="1"/>
              <a:t>שיקולים בהערכת הסיכון הביטוחי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560404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20.07.14"/>
  <p:tag name="AS_TITLE" val="Aspose.Slides for .NET 2.0"/>
  <p:tag name="AS_VERSION" val="20.7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359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David</vt:lpstr>
      <vt:lpstr>Times New Roman</vt:lpstr>
      <vt:lpstr>Wingdings 2</vt:lpstr>
      <vt:lpstr>ערכת נושא Office</vt:lpstr>
      <vt:lpstr>ביטוח נסיעות לחו"ל</vt:lpstr>
      <vt:lpstr>ועדת קורונה לבחינה מקצועית של השלכות המשבר על שוק הביטוח והפנסיה</vt:lpstr>
      <vt:lpstr>הקדמה</vt:lpstr>
      <vt:lpstr>היבטים</vt:lpstr>
      <vt:lpstr>הפוליסה</vt:lpstr>
      <vt:lpstr>החיתום</vt:lpstr>
      <vt:lpstr>כיסויים חדשים בעידן הקורונה</vt:lpstr>
      <vt:lpstr>שיקולים בהערכת הסיכון הביטוחי</vt:lpstr>
      <vt:lpstr>שיקולים בהערכת הסיכון הביטוחי</vt:lpstr>
      <vt:lpstr>שיקולים בהערכת הסיכון הביטוחי</vt:lpstr>
      <vt:lpstr>רגולציה</vt:lpstr>
      <vt:lpstr>לסיכום </vt:lpstr>
      <vt:lpstr>תודה!</vt:lpstr>
      <vt:lpstr>שיקולים בהערכת הסיכון הביטוחי</vt:lpstr>
      <vt:lpstr>PowerPoint Presentation</vt:lpstr>
      <vt:lpstr>שיקולים לתמחור הסיכון הביטוחי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ביטוח נסיעות לחו"ל</dc:title>
  <cp:lastModifiedBy>ADMIN</cp:lastModifiedBy>
  <cp:revision>4</cp:revision>
  <dcterms:created xsi:type="dcterms:W3CDTF">2020-06-09T07:06:02Z</dcterms:created>
  <dcterms:modified xsi:type="dcterms:W3CDTF">2020-10-14T13:16:16Z</dcterms:modified>
</cp:coreProperties>
</file>