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handoutMasterIdLst>
    <p:handoutMasterId r:id="rId30"/>
  </p:handoutMasterIdLst>
  <p:sldIdLst>
    <p:sldId id="267" r:id="rId2"/>
    <p:sldId id="337" r:id="rId3"/>
    <p:sldId id="344" r:id="rId4"/>
    <p:sldId id="352" r:id="rId5"/>
    <p:sldId id="360" r:id="rId6"/>
    <p:sldId id="361" r:id="rId7"/>
    <p:sldId id="362" r:id="rId8"/>
    <p:sldId id="345" r:id="rId9"/>
    <p:sldId id="359" r:id="rId10"/>
    <p:sldId id="347" r:id="rId11"/>
    <p:sldId id="355" r:id="rId12"/>
    <p:sldId id="349" r:id="rId13"/>
    <p:sldId id="354" r:id="rId14"/>
    <p:sldId id="348" r:id="rId15"/>
    <p:sldId id="353" r:id="rId16"/>
    <p:sldId id="346" r:id="rId17"/>
    <p:sldId id="357" r:id="rId18"/>
    <p:sldId id="350" r:id="rId19"/>
    <p:sldId id="363" r:id="rId20"/>
    <p:sldId id="351" r:id="rId21"/>
    <p:sldId id="358" r:id="rId22"/>
    <p:sldId id="365" r:id="rId23"/>
    <p:sldId id="368" r:id="rId24"/>
    <p:sldId id="367" r:id="rId25"/>
    <p:sldId id="366" r:id="rId26"/>
    <p:sldId id="369" r:id="rId27"/>
    <p:sldId id="364" r:id="rId28"/>
  </p:sldIdLst>
  <p:sldSz cx="12192000" cy="6858000"/>
  <p:notesSz cx="6889750" cy="10018713"/>
  <p:custDataLst>
    <p:tags r:id="rId31"/>
  </p:custDataLst>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a hagar" initials="dh" lastIdx="17" clrIdx="0">
    <p:extLst/>
  </p:cmAuthor>
  <p:cmAuthor id="2" name="Anat Elad" initials="AE" lastIdx="0" clrIdx="1">
    <p:extLst>
      <p:ext uri="{19B8F6BF-5375-455C-9EA6-DF929625EA0E}">
        <p15:presenceInfo xmlns:p15="http://schemas.microsoft.com/office/powerpoint/2012/main" userId="Anat El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02C"/>
    <a:srgbClr val="C9AF67"/>
    <a:srgbClr val="C9AF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סגנון ביניים 4 - הדגשה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סגנון כהה 1 - הדגשה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סגנון ערכת נושא 1 - הדגשה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סגנון כהה 2 - הדגשה 3/הדגשה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838" autoAdjust="0"/>
    <p:restoredTop sz="68252" autoAdjust="0"/>
  </p:normalViewPr>
  <p:slideViewPr>
    <p:cSldViewPr snapToGrid="0">
      <p:cViewPr varScale="1">
        <p:scale>
          <a:sx n="73" d="100"/>
          <a:sy n="73" d="100"/>
        </p:scale>
        <p:origin x="690" y="66"/>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DE322-9024-4212-A24F-E4A943FCA879}" type="doc">
      <dgm:prSet loTypeId="urn:microsoft.com/office/officeart/2005/8/layout/venn1" loCatId="relationship" qsTypeId="urn:microsoft.com/office/officeart/2005/8/quickstyle/simple1" qsCatId="simple" csTypeId="urn:microsoft.com/office/officeart/2005/8/colors/accent4_1" csCatId="accent4" phldr="1"/>
      <dgm:spPr/>
    </dgm:pt>
    <dgm:pt modelId="{71D30DF2-A88C-4281-9213-00377EEE653E}">
      <dgm:prSet phldrT="[טקסט]" custT="1"/>
      <dgm:spPr/>
      <dgm:t>
        <a:bodyPr/>
        <a:lstStyle/>
        <a:p>
          <a:pPr rtl="1"/>
          <a:r>
            <a:rPr lang="he-IL" sz="2800" dirty="0" smtClean="0">
              <a:latin typeface="Tahoma" panose="020B0604030504040204" pitchFamily="34" charset="0"/>
              <a:ea typeface="Tahoma" panose="020B0604030504040204" pitchFamily="34" charset="0"/>
              <a:cs typeface="Tahoma" panose="020B0604030504040204" pitchFamily="34" charset="0"/>
            </a:rPr>
            <a:t>נסיון מעשי  בעבודה</a:t>
          </a:r>
          <a:endParaRPr lang="he-IL" sz="2800" dirty="0">
            <a:latin typeface="Tahoma" panose="020B0604030504040204" pitchFamily="34" charset="0"/>
            <a:ea typeface="Tahoma" panose="020B0604030504040204" pitchFamily="34" charset="0"/>
            <a:cs typeface="Tahoma" panose="020B0604030504040204" pitchFamily="34" charset="0"/>
          </a:endParaRPr>
        </a:p>
      </dgm:t>
    </dgm:pt>
    <dgm:pt modelId="{B1175E06-5916-430F-A008-7B1ABC6A06E1}" type="parTrans" cxnId="{02B7AB69-1440-4D7D-97FF-F2ED21C639C3}">
      <dgm:prSet/>
      <dgm:spPr/>
      <dgm:t>
        <a:bodyPr/>
        <a:lstStyle/>
        <a:p>
          <a:pPr rtl="1"/>
          <a:endParaRPr lang="he-IL"/>
        </a:p>
      </dgm:t>
    </dgm:pt>
    <dgm:pt modelId="{F84A9994-BC9C-4550-BEEE-E3892A55F321}" type="sibTrans" cxnId="{02B7AB69-1440-4D7D-97FF-F2ED21C639C3}">
      <dgm:prSet/>
      <dgm:spPr/>
      <dgm:t>
        <a:bodyPr/>
        <a:lstStyle/>
        <a:p>
          <a:pPr rtl="1"/>
          <a:endParaRPr lang="he-IL"/>
        </a:p>
      </dgm:t>
    </dgm:pt>
    <dgm:pt modelId="{ACFE6EE9-8DE0-425F-9BC8-4A64BA4510B6}">
      <dgm:prSet phldrT="[טקסט]" custT="1"/>
      <dgm:spPr/>
      <dgm:t>
        <a:bodyPr/>
        <a:lstStyle/>
        <a:p>
          <a:pPr rtl="1"/>
          <a:r>
            <a:rPr lang="he-IL" sz="2700" dirty="0" smtClean="0">
              <a:latin typeface="Tahoma" panose="020B0604030504040204" pitchFamily="34" charset="0"/>
              <a:ea typeface="Tahoma" panose="020B0604030504040204" pitchFamily="34" charset="0"/>
              <a:cs typeface="Tahoma" panose="020B0604030504040204" pitchFamily="34" charset="0"/>
            </a:rPr>
            <a:t>מקצועיות</a:t>
          </a:r>
          <a:endParaRPr lang="he-IL" sz="2700" dirty="0">
            <a:latin typeface="Tahoma" panose="020B0604030504040204" pitchFamily="34" charset="0"/>
            <a:ea typeface="Tahoma" panose="020B0604030504040204" pitchFamily="34" charset="0"/>
            <a:cs typeface="Tahoma" panose="020B0604030504040204" pitchFamily="34" charset="0"/>
          </a:endParaRPr>
        </a:p>
      </dgm:t>
    </dgm:pt>
    <dgm:pt modelId="{1F20ED84-8253-4CDB-8DA7-3E84A99F74A9}" type="parTrans" cxnId="{F2B08563-7862-4F64-9983-01C45971160B}">
      <dgm:prSet/>
      <dgm:spPr/>
      <dgm:t>
        <a:bodyPr/>
        <a:lstStyle/>
        <a:p>
          <a:pPr rtl="1"/>
          <a:endParaRPr lang="he-IL"/>
        </a:p>
      </dgm:t>
    </dgm:pt>
    <dgm:pt modelId="{4C30F143-F587-46B5-A821-82C09AFFAD59}" type="sibTrans" cxnId="{F2B08563-7862-4F64-9983-01C45971160B}">
      <dgm:prSet/>
      <dgm:spPr/>
      <dgm:t>
        <a:bodyPr/>
        <a:lstStyle/>
        <a:p>
          <a:pPr rtl="1"/>
          <a:endParaRPr lang="he-IL"/>
        </a:p>
      </dgm:t>
    </dgm:pt>
    <dgm:pt modelId="{C482A03E-EE33-41FA-95E7-5430E60351EE}">
      <dgm:prSet phldrT="[טקסט]" custT="1"/>
      <dgm:spPr/>
      <dgm:t>
        <a:bodyPr/>
        <a:lstStyle/>
        <a:p>
          <a:pPr rtl="1"/>
          <a:r>
            <a:rPr lang="he-IL" sz="2700" dirty="0" smtClean="0">
              <a:latin typeface="Tahoma" panose="020B0604030504040204" pitchFamily="34" charset="0"/>
              <a:ea typeface="Tahoma" panose="020B0604030504040204" pitchFamily="34" charset="0"/>
              <a:cs typeface="Tahoma" panose="020B0604030504040204" pitchFamily="34" charset="0"/>
            </a:rPr>
            <a:t>בחינות</a:t>
          </a:r>
          <a:endParaRPr lang="he-IL" sz="2700" dirty="0">
            <a:latin typeface="Tahoma" panose="020B0604030504040204" pitchFamily="34" charset="0"/>
            <a:ea typeface="Tahoma" panose="020B0604030504040204" pitchFamily="34" charset="0"/>
            <a:cs typeface="Tahoma" panose="020B0604030504040204" pitchFamily="34" charset="0"/>
          </a:endParaRPr>
        </a:p>
      </dgm:t>
    </dgm:pt>
    <dgm:pt modelId="{498B9F2D-C282-4481-A6B9-144A2DDEDCC9}" type="parTrans" cxnId="{A230C253-26CC-4C0F-9E74-84BBF38F5C51}">
      <dgm:prSet/>
      <dgm:spPr/>
      <dgm:t>
        <a:bodyPr/>
        <a:lstStyle/>
        <a:p>
          <a:pPr rtl="1"/>
          <a:endParaRPr lang="he-IL"/>
        </a:p>
      </dgm:t>
    </dgm:pt>
    <dgm:pt modelId="{22E957E7-3D1C-4E2F-A0B8-C9FD6BAEF983}" type="sibTrans" cxnId="{A230C253-26CC-4C0F-9E74-84BBF38F5C51}">
      <dgm:prSet/>
      <dgm:spPr/>
      <dgm:t>
        <a:bodyPr/>
        <a:lstStyle/>
        <a:p>
          <a:pPr rtl="1"/>
          <a:endParaRPr lang="he-IL"/>
        </a:p>
      </dgm:t>
    </dgm:pt>
    <dgm:pt modelId="{6D7AD15E-D24C-4695-899F-EF31BA0BFD57}" type="pres">
      <dgm:prSet presAssocID="{511DE322-9024-4212-A24F-E4A943FCA879}" presName="compositeShape" presStyleCnt="0">
        <dgm:presLayoutVars>
          <dgm:chMax val="7"/>
          <dgm:dir/>
          <dgm:resizeHandles val="exact"/>
        </dgm:presLayoutVars>
      </dgm:prSet>
      <dgm:spPr/>
    </dgm:pt>
    <dgm:pt modelId="{B2B5EB48-C9DC-419B-BA45-E9B3CEBE36ED}" type="pres">
      <dgm:prSet presAssocID="{71D30DF2-A88C-4281-9213-00377EEE653E}" presName="circ1" presStyleLbl="vennNode1" presStyleIdx="0" presStyleCnt="3"/>
      <dgm:spPr/>
      <dgm:t>
        <a:bodyPr/>
        <a:lstStyle/>
        <a:p>
          <a:pPr rtl="1"/>
          <a:endParaRPr lang="he-IL"/>
        </a:p>
      </dgm:t>
    </dgm:pt>
    <dgm:pt modelId="{5758F8F5-0BBE-4EC3-92A3-ECF9A1298297}" type="pres">
      <dgm:prSet presAssocID="{71D30DF2-A88C-4281-9213-00377EEE653E}" presName="circ1Tx" presStyleLbl="revTx" presStyleIdx="0" presStyleCnt="0">
        <dgm:presLayoutVars>
          <dgm:chMax val="0"/>
          <dgm:chPref val="0"/>
          <dgm:bulletEnabled val="1"/>
        </dgm:presLayoutVars>
      </dgm:prSet>
      <dgm:spPr/>
      <dgm:t>
        <a:bodyPr/>
        <a:lstStyle/>
        <a:p>
          <a:pPr rtl="1"/>
          <a:endParaRPr lang="he-IL"/>
        </a:p>
      </dgm:t>
    </dgm:pt>
    <dgm:pt modelId="{68B4E1A4-D3D0-40F3-8B40-673F00C05051}" type="pres">
      <dgm:prSet presAssocID="{ACFE6EE9-8DE0-425F-9BC8-4A64BA4510B6}" presName="circ2" presStyleLbl="vennNode1" presStyleIdx="1" presStyleCnt="3"/>
      <dgm:spPr/>
      <dgm:t>
        <a:bodyPr/>
        <a:lstStyle/>
        <a:p>
          <a:pPr rtl="1"/>
          <a:endParaRPr lang="he-IL"/>
        </a:p>
      </dgm:t>
    </dgm:pt>
    <dgm:pt modelId="{86CA369A-FE97-4D7E-B917-42A389A0D716}" type="pres">
      <dgm:prSet presAssocID="{ACFE6EE9-8DE0-425F-9BC8-4A64BA4510B6}" presName="circ2Tx" presStyleLbl="revTx" presStyleIdx="0" presStyleCnt="0">
        <dgm:presLayoutVars>
          <dgm:chMax val="0"/>
          <dgm:chPref val="0"/>
          <dgm:bulletEnabled val="1"/>
        </dgm:presLayoutVars>
      </dgm:prSet>
      <dgm:spPr/>
      <dgm:t>
        <a:bodyPr/>
        <a:lstStyle/>
        <a:p>
          <a:pPr rtl="1"/>
          <a:endParaRPr lang="he-IL"/>
        </a:p>
      </dgm:t>
    </dgm:pt>
    <dgm:pt modelId="{01BF2BDF-9B72-4EEA-AC86-51DE1BFB0601}" type="pres">
      <dgm:prSet presAssocID="{C482A03E-EE33-41FA-95E7-5430E60351EE}" presName="circ3" presStyleLbl="vennNode1" presStyleIdx="2" presStyleCnt="3"/>
      <dgm:spPr/>
      <dgm:t>
        <a:bodyPr/>
        <a:lstStyle/>
        <a:p>
          <a:pPr rtl="1"/>
          <a:endParaRPr lang="he-IL"/>
        </a:p>
      </dgm:t>
    </dgm:pt>
    <dgm:pt modelId="{095F706E-065A-4CD2-9507-24C6D9BB2527}" type="pres">
      <dgm:prSet presAssocID="{C482A03E-EE33-41FA-95E7-5430E60351EE}" presName="circ3Tx" presStyleLbl="revTx" presStyleIdx="0" presStyleCnt="0">
        <dgm:presLayoutVars>
          <dgm:chMax val="0"/>
          <dgm:chPref val="0"/>
          <dgm:bulletEnabled val="1"/>
        </dgm:presLayoutVars>
      </dgm:prSet>
      <dgm:spPr/>
      <dgm:t>
        <a:bodyPr/>
        <a:lstStyle/>
        <a:p>
          <a:pPr rtl="1"/>
          <a:endParaRPr lang="he-IL"/>
        </a:p>
      </dgm:t>
    </dgm:pt>
  </dgm:ptLst>
  <dgm:cxnLst>
    <dgm:cxn modelId="{F2B08563-7862-4F64-9983-01C45971160B}" srcId="{511DE322-9024-4212-A24F-E4A943FCA879}" destId="{ACFE6EE9-8DE0-425F-9BC8-4A64BA4510B6}" srcOrd="1" destOrd="0" parTransId="{1F20ED84-8253-4CDB-8DA7-3E84A99F74A9}" sibTransId="{4C30F143-F587-46B5-A821-82C09AFFAD59}"/>
    <dgm:cxn modelId="{1D73B8A9-AA79-4D72-B704-936874B90ADE}" type="presOf" srcId="{71D30DF2-A88C-4281-9213-00377EEE653E}" destId="{5758F8F5-0BBE-4EC3-92A3-ECF9A1298297}" srcOrd="1" destOrd="0" presId="urn:microsoft.com/office/officeart/2005/8/layout/venn1"/>
    <dgm:cxn modelId="{593EE310-DBBD-4987-8C6D-9C19B301DD48}" type="presOf" srcId="{ACFE6EE9-8DE0-425F-9BC8-4A64BA4510B6}" destId="{68B4E1A4-D3D0-40F3-8B40-673F00C05051}" srcOrd="0" destOrd="0" presId="urn:microsoft.com/office/officeart/2005/8/layout/venn1"/>
    <dgm:cxn modelId="{02B7AB69-1440-4D7D-97FF-F2ED21C639C3}" srcId="{511DE322-9024-4212-A24F-E4A943FCA879}" destId="{71D30DF2-A88C-4281-9213-00377EEE653E}" srcOrd="0" destOrd="0" parTransId="{B1175E06-5916-430F-A008-7B1ABC6A06E1}" sibTransId="{F84A9994-BC9C-4550-BEEE-E3892A55F321}"/>
    <dgm:cxn modelId="{CF5048E8-8629-4DF4-9CF5-54DBD72E3598}" type="presOf" srcId="{71D30DF2-A88C-4281-9213-00377EEE653E}" destId="{B2B5EB48-C9DC-419B-BA45-E9B3CEBE36ED}" srcOrd="0" destOrd="0" presId="urn:microsoft.com/office/officeart/2005/8/layout/venn1"/>
    <dgm:cxn modelId="{A230C253-26CC-4C0F-9E74-84BBF38F5C51}" srcId="{511DE322-9024-4212-A24F-E4A943FCA879}" destId="{C482A03E-EE33-41FA-95E7-5430E60351EE}" srcOrd="2" destOrd="0" parTransId="{498B9F2D-C282-4481-A6B9-144A2DDEDCC9}" sibTransId="{22E957E7-3D1C-4E2F-A0B8-C9FD6BAEF983}"/>
    <dgm:cxn modelId="{FA9FB303-7270-41C8-A872-AA35017C31A0}" type="presOf" srcId="{511DE322-9024-4212-A24F-E4A943FCA879}" destId="{6D7AD15E-D24C-4695-899F-EF31BA0BFD57}" srcOrd="0" destOrd="0" presId="urn:microsoft.com/office/officeart/2005/8/layout/venn1"/>
    <dgm:cxn modelId="{58664B3C-CADE-4351-9FE1-EFCDE9C6F3AD}" type="presOf" srcId="{C482A03E-EE33-41FA-95E7-5430E60351EE}" destId="{01BF2BDF-9B72-4EEA-AC86-51DE1BFB0601}" srcOrd="0" destOrd="0" presId="urn:microsoft.com/office/officeart/2005/8/layout/venn1"/>
    <dgm:cxn modelId="{F2FC1D12-8848-45A9-88FA-EFC4A50FCCEB}" type="presOf" srcId="{C482A03E-EE33-41FA-95E7-5430E60351EE}" destId="{095F706E-065A-4CD2-9507-24C6D9BB2527}" srcOrd="1" destOrd="0" presId="urn:microsoft.com/office/officeart/2005/8/layout/venn1"/>
    <dgm:cxn modelId="{E9AF8062-7137-41FB-827E-F4823C2E531E}" type="presOf" srcId="{ACFE6EE9-8DE0-425F-9BC8-4A64BA4510B6}" destId="{86CA369A-FE97-4D7E-B917-42A389A0D716}" srcOrd="1" destOrd="0" presId="urn:microsoft.com/office/officeart/2005/8/layout/venn1"/>
    <dgm:cxn modelId="{F9CBCB18-D5C4-44E8-B10A-A676E11CC444}" type="presParOf" srcId="{6D7AD15E-D24C-4695-899F-EF31BA0BFD57}" destId="{B2B5EB48-C9DC-419B-BA45-E9B3CEBE36ED}" srcOrd="0" destOrd="0" presId="urn:microsoft.com/office/officeart/2005/8/layout/venn1"/>
    <dgm:cxn modelId="{77A5E62A-CE2B-4A31-8458-FDDCD2374CF3}" type="presParOf" srcId="{6D7AD15E-D24C-4695-899F-EF31BA0BFD57}" destId="{5758F8F5-0BBE-4EC3-92A3-ECF9A1298297}" srcOrd="1" destOrd="0" presId="urn:microsoft.com/office/officeart/2005/8/layout/venn1"/>
    <dgm:cxn modelId="{B4FE761C-73F5-425E-9930-E854C5F3A552}" type="presParOf" srcId="{6D7AD15E-D24C-4695-899F-EF31BA0BFD57}" destId="{68B4E1A4-D3D0-40F3-8B40-673F00C05051}" srcOrd="2" destOrd="0" presId="urn:microsoft.com/office/officeart/2005/8/layout/venn1"/>
    <dgm:cxn modelId="{B204A1CF-E947-4A84-9A72-56E53E7A23A2}" type="presParOf" srcId="{6D7AD15E-D24C-4695-899F-EF31BA0BFD57}" destId="{86CA369A-FE97-4D7E-B917-42A389A0D716}" srcOrd="3" destOrd="0" presId="urn:microsoft.com/office/officeart/2005/8/layout/venn1"/>
    <dgm:cxn modelId="{C504B9FC-B428-4831-BB9A-F0818A2DBA3C}" type="presParOf" srcId="{6D7AD15E-D24C-4695-899F-EF31BA0BFD57}" destId="{01BF2BDF-9B72-4EEA-AC86-51DE1BFB0601}" srcOrd="4" destOrd="0" presId="urn:microsoft.com/office/officeart/2005/8/layout/venn1"/>
    <dgm:cxn modelId="{D9318777-AC1B-4706-9CD4-AD420634BA66}" type="presParOf" srcId="{6D7AD15E-D24C-4695-899F-EF31BA0BFD57}" destId="{095F706E-065A-4CD2-9507-24C6D9BB252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04192" y="0"/>
            <a:ext cx="2985558" cy="501497"/>
          </a:xfrm>
          <a:prstGeom prst="rect">
            <a:avLst/>
          </a:prstGeom>
        </p:spPr>
        <p:txBody>
          <a:bodyPr vert="horz" lIns="92108" tIns="46054" rIns="92108" bIns="46054" rtlCol="1"/>
          <a:lstStyle>
            <a:lvl1pPr algn="r">
              <a:defRPr sz="1200"/>
            </a:lvl1pPr>
          </a:lstStyle>
          <a:p>
            <a:endParaRPr lang="he-IL"/>
          </a:p>
        </p:txBody>
      </p:sp>
      <p:sp>
        <p:nvSpPr>
          <p:cNvPr id="3" name="Date Placeholder 2"/>
          <p:cNvSpPr>
            <a:spLocks noGrp="1"/>
          </p:cNvSpPr>
          <p:nvPr>
            <p:ph type="dt" sz="quarter" idx="1"/>
          </p:nvPr>
        </p:nvSpPr>
        <p:spPr>
          <a:xfrm>
            <a:off x="1596" y="0"/>
            <a:ext cx="2985558" cy="501497"/>
          </a:xfrm>
          <a:prstGeom prst="rect">
            <a:avLst/>
          </a:prstGeom>
        </p:spPr>
        <p:txBody>
          <a:bodyPr vert="horz" lIns="92108" tIns="46054" rIns="92108" bIns="46054" rtlCol="1"/>
          <a:lstStyle>
            <a:lvl1pPr algn="l">
              <a:defRPr sz="1200"/>
            </a:lvl1pPr>
          </a:lstStyle>
          <a:p>
            <a:fld id="{13849A1F-DC63-4ABF-AB41-90EA4E987087}" type="datetimeFigureOut">
              <a:rPr lang="he-IL" smtClean="0"/>
              <a:t>י"א/אייר/תשע"ז</a:t>
            </a:fld>
            <a:endParaRPr lang="he-IL"/>
          </a:p>
        </p:txBody>
      </p:sp>
      <p:sp>
        <p:nvSpPr>
          <p:cNvPr id="4" name="Footer Placeholder 3"/>
          <p:cNvSpPr>
            <a:spLocks noGrp="1"/>
          </p:cNvSpPr>
          <p:nvPr>
            <p:ph type="ftr" sz="quarter" idx="2"/>
          </p:nvPr>
        </p:nvSpPr>
        <p:spPr>
          <a:xfrm>
            <a:off x="3904192" y="9515615"/>
            <a:ext cx="2985558" cy="501496"/>
          </a:xfrm>
          <a:prstGeom prst="rect">
            <a:avLst/>
          </a:prstGeom>
        </p:spPr>
        <p:txBody>
          <a:bodyPr vert="horz" lIns="92108" tIns="46054" rIns="92108" bIns="46054" rtlCol="1" anchor="b"/>
          <a:lstStyle>
            <a:lvl1pPr algn="r">
              <a:defRPr sz="1200"/>
            </a:lvl1pPr>
          </a:lstStyle>
          <a:p>
            <a:endParaRPr lang="he-IL"/>
          </a:p>
        </p:txBody>
      </p:sp>
      <p:sp>
        <p:nvSpPr>
          <p:cNvPr id="5" name="Slide Number Placeholder 4"/>
          <p:cNvSpPr>
            <a:spLocks noGrp="1"/>
          </p:cNvSpPr>
          <p:nvPr>
            <p:ph type="sldNum" sz="quarter" idx="3"/>
          </p:nvPr>
        </p:nvSpPr>
        <p:spPr>
          <a:xfrm>
            <a:off x="1596" y="9515615"/>
            <a:ext cx="2985558" cy="501496"/>
          </a:xfrm>
          <a:prstGeom prst="rect">
            <a:avLst/>
          </a:prstGeom>
        </p:spPr>
        <p:txBody>
          <a:bodyPr vert="horz" lIns="92108" tIns="46054" rIns="92108" bIns="46054" rtlCol="1" anchor="b"/>
          <a:lstStyle>
            <a:lvl1pPr algn="l">
              <a:defRPr sz="1200"/>
            </a:lvl1pPr>
          </a:lstStyle>
          <a:p>
            <a:fld id="{0BF51811-E449-4F06-ACE2-FDF8F483A6A1}" type="slidenum">
              <a:rPr lang="he-IL" smtClean="0"/>
              <a:t>‹#›</a:t>
            </a:fld>
            <a:endParaRPr lang="he-IL"/>
          </a:p>
        </p:txBody>
      </p:sp>
    </p:spTree>
    <p:extLst>
      <p:ext uri="{BB962C8B-B14F-4D97-AF65-F5344CB8AC3E}">
        <p14:creationId xmlns:p14="http://schemas.microsoft.com/office/powerpoint/2010/main" val="2456101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04192" y="0"/>
            <a:ext cx="2985558" cy="501497"/>
          </a:xfrm>
          <a:prstGeom prst="rect">
            <a:avLst/>
          </a:prstGeom>
        </p:spPr>
        <p:txBody>
          <a:bodyPr vert="horz" lIns="92108" tIns="46054" rIns="92108" bIns="46054" rtlCol="1"/>
          <a:lstStyle>
            <a:lvl1pPr algn="r">
              <a:defRPr sz="1200"/>
            </a:lvl1pPr>
          </a:lstStyle>
          <a:p>
            <a:endParaRPr lang="he-IL"/>
          </a:p>
        </p:txBody>
      </p:sp>
      <p:sp>
        <p:nvSpPr>
          <p:cNvPr id="3" name="Date Placeholder 2"/>
          <p:cNvSpPr>
            <a:spLocks noGrp="1"/>
          </p:cNvSpPr>
          <p:nvPr>
            <p:ph type="dt" idx="1"/>
          </p:nvPr>
        </p:nvSpPr>
        <p:spPr>
          <a:xfrm>
            <a:off x="1596" y="0"/>
            <a:ext cx="2985558" cy="501497"/>
          </a:xfrm>
          <a:prstGeom prst="rect">
            <a:avLst/>
          </a:prstGeom>
        </p:spPr>
        <p:txBody>
          <a:bodyPr vert="horz" lIns="92108" tIns="46054" rIns="92108" bIns="46054" rtlCol="1"/>
          <a:lstStyle>
            <a:lvl1pPr algn="l">
              <a:defRPr sz="1200"/>
            </a:lvl1pPr>
          </a:lstStyle>
          <a:p>
            <a:fld id="{E900F45D-D90A-48D6-8E51-03CC43DFBC9B}" type="datetimeFigureOut">
              <a:rPr lang="he-IL" smtClean="0"/>
              <a:t>י"א/אייר/תשע"ז</a:t>
            </a:fld>
            <a:endParaRPr lang="he-IL"/>
          </a:p>
        </p:txBody>
      </p:sp>
      <p:sp>
        <p:nvSpPr>
          <p:cNvPr id="4" name="Slide Image Placeholder 3"/>
          <p:cNvSpPr>
            <a:spLocks noGrp="1" noRot="1" noChangeAspect="1"/>
          </p:cNvSpPr>
          <p:nvPr>
            <p:ph type="sldImg" idx="2"/>
          </p:nvPr>
        </p:nvSpPr>
        <p:spPr>
          <a:xfrm>
            <a:off x="104775" y="750888"/>
            <a:ext cx="6680200" cy="3757612"/>
          </a:xfrm>
          <a:prstGeom prst="rect">
            <a:avLst/>
          </a:prstGeom>
          <a:noFill/>
          <a:ln w="12700">
            <a:solidFill>
              <a:prstClr val="black"/>
            </a:solidFill>
          </a:ln>
        </p:spPr>
      </p:sp>
      <p:sp>
        <p:nvSpPr>
          <p:cNvPr id="5" name="Notes Placeholder 4"/>
          <p:cNvSpPr>
            <a:spLocks noGrp="1"/>
          </p:cNvSpPr>
          <p:nvPr>
            <p:ph type="body" sz="quarter" idx="3"/>
          </p:nvPr>
        </p:nvSpPr>
        <p:spPr>
          <a:xfrm>
            <a:off x="688975" y="4758609"/>
            <a:ext cx="5511800" cy="4508661"/>
          </a:xfrm>
          <a:prstGeom prst="rect">
            <a:avLst/>
          </a:prstGeom>
        </p:spPr>
        <p:txBody>
          <a:bodyPr vert="horz" lIns="92108" tIns="46054" rIns="92108" bIns="46054"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904192" y="9515615"/>
            <a:ext cx="2985558" cy="501496"/>
          </a:xfrm>
          <a:prstGeom prst="rect">
            <a:avLst/>
          </a:prstGeom>
        </p:spPr>
        <p:txBody>
          <a:bodyPr vert="horz" lIns="92108" tIns="46054" rIns="92108" bIns="46054" rtlCol="1" anchor="b"/>
          <a:lstStyle>
            <a:lvl1pPr algn="r">
              <a:defRPr sz="1200"/>
            </a:lvl1pPr>
          </a:lstStyle>
          <a:p>
            <a:endParaRPr lang="he-IL"/>
          </a:p>
        </p:txBody>
      </p:sp>
      <p:sp>
        <p:nvSpPr>
          <p:cNvPr id="7" name="Slide Number Placeholder 6"/>
          <p:cNvSpPr>
            <a:spLocks noGrp="1"/>
          </p:cNvSpPr>
          <p:nvPr>
            <p:ph type="sldNum" sz="quarter" idx="5"/>
          </p:nvPr>
        </p:nvSpPr>
        <p:spPr>
          <a:xfrm>
            <a:off x="1596" y="9515615"/>
            <a:ext cx="2985558" cy="501496"/>
          </a:xfrm>
          <a:prstGeom prst="rect">
            <a:avLst/>
          </a:prstGeom>
        </p:spPr>
        <p:txBody>
          <a:bodyPr vert="horz" lIns="92108" tIns="46054" rIns="92108" bIns="46054" rtlCol="1" anchor="b"/>
          <a:lstStyle>
            <a:lvl1pPr algn="l">
              <a:defRPr sz="1200"/>
            </a:lvl1pPr>
          </a:lstStyle>
          <a:p>
            <a:fld id="{B80338E2-8C9C-4343-879D-BDD5CF23101D}" type="slidenum">
              <a:rPr lang="he-IL" smtClean="0"/>
              <a:t>‹#›</a:t>
            </a:fld>
            <a:endParaRPr lang="he-IL"/>
          </a:p>
        </p:txBody>
      </p:sp>
    </p:spTree>
    <p:extLst>
      <p:ext uri="{BB962C8B-B14F-4D97-AF65-F5344CB8AC3E}">
        <p14:creationId xmlns:p14="http://schemas.microsoft.com/office/powerpoint/2010/main" val="34297975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smtClean="0"/>
              <a:t>ct</a:t>
            </a:r>
            <a:r>
              <a:rPr lang="he-IL" dirty="0" smtClean="0"/>
              <a:t> ה</a:t>
            </a:r>
            <a:r>
              <a:rPr lang="he-IL" baseline="0" dirty="0" smtClean="0"/>
              <a:t>ופך ל </a:t>
            </a:r>
            <a:r>
              <a:rPr lang="en-US" baseline="0" dirty="0" smtClean="0"/>
              <a:t>cp</a:t>
            </a:r>
            <a:endParaRPr lang="he-IL" baseline="0" dirty="0" smtClean="0"/>
          </a:p>
          <a:p>
            <a:pPr defTabSz="921075"/>
            <a:r>
              <a:rPr lang="en-US" dirty="0" smtClean="0"/>
              <a:t>ca</a:t>
            </a:r>
            <a:r>
              <a:rPr lang="he-IL" dirty="0" smtClean="0"/>
              <a:t> ה</a:t>
            </a:r>
            <a:r>
              <a:rPr lang="he-IL" baseline="0" dirty="0" smtClean="0"/>
              <a:t>ופך ל </a:t>
            </a:r>
            <a:r>
              <a:rPr lang="en-US" baseline="0" dirty="0" smtClean="0"/>
              <a:t>cp</a:t>
            </a:r>
            <a:endParaRPr lang="he-IL" dirty="0" smtClean="0"/>
          </a:p>
          <a:p>
            <a:r>
              <a:rPr lang="he-IL" dirty="0" smtClean="0"/>
              <a:t>כל</a:t>
            </a:r>
            <a:r>
              <a:rPr lang="he-IL" baseline="0" dirty="0" smtClean="0"/>
              <a:t> שלא נוכל להבחין בקיצור בין שניהם....</a:t>
            </a:r>
          </a:p>
          <a:p>
            <a:r>
              <a:rPr lang="he-IL" baseline="0" dirty="0" smtClean="0"/>
              <a:t>אבל הרעיון הכללי נשאר בעינו.</a:t>
            </a:r>
          </a:p>
          <a:p>
            <a:endParaRPr lang="he-IL" baseline="0" dirty="0" smtClean="0"/>
          </a:p>
          <a:p>
            <a:pPr defTabSz="921075"/>
            <a:r>
              <a:rPr lang="en-US" dirty="0" smtClean="0"/>
              <a:t>st</a:t>
            </a:r>
            <a:r>
              <a:rPr lang="he-IL" dirty="0" smtClean="0"/>
              <a:t> ה</a:t>
            </a:r>
            <a:r>
              <a:rPr lang="he-IL" baseline="0" dirty="0" smtClean="0"/>
              <a:t>ופך ל </a:t>
            </a:r>
            <a:r>
              <a:rPr lang="en-US" baseline="0" dirty="0" smtClean="0"/>
              <a:t>sp</a:t>
            </a:r>
            <a:endParaRPr lang="he-IL" baseline="0" dirty="0" smtClean="0"/>
          </a:p>
          <a:p>
            <a:pPr defTabSz="921075"/>
            <a:r>
              <a:rPr lang="en-US" dirty="0" err="1" smtClean="0"/>
              <a:t>sa</a:t>
            </a:r>
            <a:r>
              <a:rPr lang="he-IL" dirty="0" smtClean="0"/>
              <a:t> נשאר</a:t>
            </a:r>
            <a:r>
              <a:rPr lang="en-US" baseline="0" dirty="0" err="1" smtClean="0"/>
              <a:t>sa</a:t>
            </a:r>
            <a:r>
              <a:rPr lang="en-US" baseline="0" dirty="0" smtClean="0"/>
              <a:t> </a:t>
            </a:r>
            <a:r>
              <a:rPr lang="he-IL" baseline="0" dirty="0" smtClean="0"/>
              <a:t> אבל המשמעות של המילים שונה.</a:t>
            </a:r>
          </a:p>
          <a:p>
            <a:endParaRPr lang="he-IL" baseline="0" dirty="0" smtClean="0"/>
          </a:p>
          <a:p>
            <a:endParaRPr lang="he-IL"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6</a:t>
            </a:fld>
            <a:endParaRPr lang="he-IL"/>
          </a:p>
        </p:txBody>
      </p:sp>
    </p:spTree>
    <p:extLst>
      <p:ext uri="{BB962C8B-B14F-4D97-AF65-F5344CB8AC3E}">
        <p14:creationId xmlns:p14="http://schemas.microsoft.com/office/powerpoint/2010/main" val="3276429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22</a:t>
            </a:fld>
            <a:endParaRPr lang="he-IL"/>
          </a:p>
        </p:txBody>
      </p:sp>
    </p:spTree>
    <p:extLst>
      <p:ext uri="{BB962C8B-B14F-4D97-AF65-F5344CB8AC3E}">
        <p14:creationId xmlns:p14="http://schemas.microsoft.com/office/powerpoint/2010/main" val="4158162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23</a:t>
            </a:fld>
            <a:endParaRPr lang="he-IL"/>
          </a:p>
        </p:txBody>
      </p:sp>
    </p:spTree>
    <p:extLst>
      <p:ext uri="{BB962C8B-B14F-4D97-AF65-F5344CB8AC3E}">
        <p14:creationId xmlns:p14="http://schemas.microsoft.com/office/powerpoint/2010/main" val="116410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24</a:t>
            </a:fld>
            <a:endParaRPr lang="he-IL"/>
          </a:p>
        </p:txBody>
      </p:sp>
    </p:spTree>
    <p:extLst>
      <p:ext uri="{BB962C8B-B14F-4D97-AF65-F5344CB8AC3E}">
        <p14:creationId xmlns:p14="http://schemas.microsoft.com/office/powerpoint/2010/main" val="977360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dirty="0"/>
              <a:t>המודולים של עקרונות המומחיות (</a:t>
            </a:r>
            <a:r>
              <a:rPr lang="en-US" dirty="0"/>
              <a:t>SP</a:t>
            </a:r>
            <a:r>
              <a:rPr lang="he-IL" dirty="0"/>
              <a:t>) יכסו את הנושאים המכוסים כיום ב-</a:t>
            </a:r>
            <a:r>
              <a:rPr lang="en-US" dirty="0"/>
              <a:t>ST</a:t>
            </a:r>
            <a:r>
              <a:rPr lang="he-IL" dirty="0"/>
              <a:t>.</a:t>
            </a:r>
            <a:endParaRPr lang="en-US" dirty="0"/>
          </a:p>
          <a:p>
            <a:pPr rtl="1"/>
            <a:r>
              <a:rPr lang="he-IL" dirty="0"/>
              <a:t>השינוי בשם ל "עקרונות" מדגיש את הדרישה להפגין </a:t>
            </a:r>
            <a:r>
              <a:rPr lang="he-IL" b="1" u="sng" dirty="0"/>
              <a:t>הבנה</a:t>
            </a:r>
            <a:r>
              <a:rPr lang="he-IL" dirty="0"/>
              <a:t> של מושגים בתחום המומחיות הרלוונטי. שמות נושאי המימון והשקעות שונו כדי לשקף נכונה את תוכניהם.</a:t>
            </a:r>
            <a:endParaRPr lang="en-US" dirty="0"/>
          </a:p>
          <a:p>
            <a:pPr rtl="1"/>
            <a:r>
              <a:rPr lang="he-IL" dirty="0"/>
              <a:t>בכל נושא תהיה, כפי שקיים היום, בחינה בכתב בת שלוש שעות. קיימת אפשרות למקבלי הסמכה חלופית (</a:t>
            </a:r>
            <a:r>
              <a:rPr lang="en-US" dirty="0"/>
              <a:t>SP0</a:t>
            </a:r>
            <a:r>
              <a:rPr lang="he-IL" dirty="0"/>
              <a:t>).</a:t>
            </a:r>
            <a:endParaRPr lang="en-US" dirty="0"/>
          </a:p>
          <a:p>
            <a:endParaRPr lang="he-IL"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25</a:t>
            </a:fld>
            <a:endParaRPr lang="he-IL"/>
          </a:p>
        </p:txBody>
      </p:sp>
    </p:spTree>
    <p:extLst>
      <p:ext uri="{BB962C8B-B14F-4D97-AF65-F5344CB8AC3E}">
        <p14:creationId xmlns:p14="http://schemas.microsoft.com/office/powerpoint/2010/main" val="1493611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dirty="0"/>
              <a:t>מודולי המומחיות המתקדמת (</a:t>
            </a:r>
            <a:r>
              <a:rPr lang="en-US" dirty="0"/>
              <a:t>SA</a:t>
            </a:r>
            <a:r>
              <a:rPr lang="he-IL" dirty="0"/>
              <a:t>) מכסים את התוכן המכוסה כיום ביישומים מקצועיים (</a:t>
            </a:r>
            <a:r>
              <a:rPr lang="en-US" dirty="0"/>
              <a:t>SA</a:t>
            </a:r>
            <a:r>
              <a:rPr lang="he-IL" dirty="0"/>
              <a:t>).</a:t>
            </a:r>
            <a:endParaRPr lang="en-US" dirty="0"/>
          </a:p>
          <a:p>
            <a:pPr rtl="1"/>
            <a:r>
              <a:rPr lang="he-IL" dirty="0"/>
              <a:t>הדרישה </a:t>
            </a:r>
            <a:r>
              <a:rPr lang="he-IL" u="sng" dirty="0"/>
              <a:t>לידע מפורט</a:t>
            </a:r>
            <a:r>
              <a:rPr lang="he-IL" dirty="0"/>
              <a:t> של חקיקה ורגולציה בבריטניה הועברה למודולים של העיסוק בבריטניה (</a:t>
            </a:r>
            <a:r>
              <a:rPr lang="en-US" dirty="0"/>
              <a:t>UKPM</a:t>
            </a:r>
            <a:r>
              <a:rPr lang="he-IL" dirty="0"/>
              <a:t>). המודולים של ההתמחות המתקדמת עדיין ידרשו ידע לגבי עקרונות השוק בבריטניה ומשטרי רגולציה, אך חל שינוי כך שתכלל </a:t>
            </a:r>
            <a:r>
              <a:rPr lang="he-IL" dirty="0" smtClean="0"/>
              <a:t>ו</a:t>
            </a:r>
            <a:r>
              <a:rPr lang="he-IL" b="1" dirty="0" smtClean="0"/>
              <a:t>השוואה בין </a:t>
            </a:r>
            <a:r>
              <a:rPr lang="he-IL" b="1" u="sng" dirty="0" smtClean="0"/>
              <a:t>טריטוריות שיפוט</a:t>
            </a:r>
            <a:r>
              <a:rPr lang="he-IL" b="1" dirty="0" smtClean="0"/>
              <a:t> והרחבה </a:t>
            </a:r>
            <a:r>
              <a:rPr lang="he-IL" b="1" dirty="0"/>
              <a:t>בנושאים שאינם בבריטניה ספציפית.</a:t>
            </a:r>
            <a:endParaRPr lang="en-US" b="1" dirty="0"/>
          </a:p>
          <a:p>
            <a:pPr rtl="1"/>
            <a:r>
              <a:rPr lang="he-IL" dirty="0"/>
              <a:t>שני הנושאים הנוכחיים - מימון והשקעות, </a:t>
            </a:r>
            <a:r>
              <a:rPr lang="en-US" dirty="0"/>
              <a:t>SA5</a:t>
            </a:r>
            <a:r>
              <a:rPr lang="he-IL" dirty="0"/>
              <a:t> ו </a:t>
            </a:r>
            <a:r>
              <a:rPr lang="en-US" dirty="0"/>
              <a:t>SA6</a:t>
            </a:r>
            <a:r>
              <a:rPr lang="he-IL" dirty="0"/>
              <a:t>, שולבו לנושא אחד (</a:t>
            </a:r>
            <a:r>
              <a:rPr lang="en-US" dirty="0"/>
              <a:t>SA7</a:t>
            </a:r>
            <a:r>
              <a:rPr lang="he-IL" dirty="0"/>
              <a:t>). רוב הסילבוס החדש עבור </a:t>
            </a:r>
            <a:r>
              <a:rPr lang="en-US" dirty="0"/>
              <a:t>SA7</a:t>
            </a:r>
            <a:r>
              <a:rPr lang="he-IL" dirty="0"/>
              <a:t> מגיע מהנושא </a:t>
            </a:r>
            <a:r>
              <a:rPr lang="en-US" dirty="0"/>
              <a:t>SA6</a:t>
            </a:r>
            <a:r>
              <a:rPr lang="he-IL" dirty="0"/>
              <a:t> הנוכחי ומספר מטרות מימון חברות מגיעות מ- </a:t>
            </a:r>
            <a:r>
              <a:rPr lang="en-US" dirty="0"/>
              <a:t>SA5</a:t>
            </a:r>
            <a:r>
              <a:rPr lang="he-IL" dirty="0"/>
              <a:t>.</a:t>
            </a:r>
            <a:endParaRPr lang="en-US" dirty="0"/>
          </a:p>
          <a:p>
            <a:pPr rtl="1"/>
            <a:r>
              <a:rPr lang="he-IL" dirty="0"/>
              <a:t>המודולים המומחיים המתקדמים מניחים בד"כ ידע של מודול עקרונות המומחיות עם אותו המספר, למעט </a:t>
            </a:r>
            <a:r>
              <a:rPr lang="en-US" dirty="0"/>
              <a:t>SA7</a:t>
            </a:r>
            <a:r>
              <a:rPr lang="he-IL" dirty="0"/>
              <a:t>, המתבסס על ידע של  </a:t>
            </a:r>
            <a:r>
              <a:rPr lang="en-US" dirty="0"/>
              <a:t>SP5 </a:t>
            </a:r>
            <a:r>
              <a:rPr lang="he-IL" dirty="0"/>
              <a:t> ו – </a:t>
            </a:r>
            <a:r>
              <a:rPr lang="en-US" dirty="0"/>
              <a:t>SP6</a:t>
            </a:r>
            <a:r>
              <a:rPr lang="he-IL" dirty="0"/>
              <a:t>.</a:t>
            </a:r>
            <a:endParaRPr lang="en-US" dirty="0"/>
          </a:p>
          <a:p>
            <a:pPr rtl="1"/>
            <a:r>
              <a:rPr lang="en-US" dirty="0"/>
              <a:t>SA0</a:t>
            </a:r>
            <a:r>
              <a:rPr lang="he-IL" dirty="0"/>
              <a:t> ימשיך להיות מוצע כחלופה.</a:t>
            </a:r>
            <a:endParaRPr lang="en-US"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26</a:t>
            </a:fld>
            <a:endParaRPr lang="he-IL"/>
          </a:p>
        </p:txBody>
      </p:sp>
    </p:spTree>
    <p:extLst>
      <p:ext uri="{BB962C8B-B14F-4D97-AF65-F5344CB8AC3E}">
        <p14:creationId xmlns:p14="http://schemas.microsoft.com/office/powerpoint/2010/main" val="93078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dirty="0"/>
              <a:t>לצורך קבלת מעמד עמית </a:t>
            </a:r>
            <a:r>
              <a:rPr lang="he-IL" b="1" dirty="0"/>
              <a:t>מתמחה</a:t>
            </a:r>
            <a:endParaRPr lang="en-US" dirty="0"/>
          </a:p>
          <a:p>
            <a:pPr lvl="0" rtl="1"/>
            <a:r>
              <a:rPr lang="he-IL" dirty="0"/>
              <a:t>יש לעבור את (או להיות פטור מ) </a:t>
            </a:r>
            <a:r>
              <a:rPr lang="he-IL" u="sng" dirty="0"/>
              <a:t>כל</a:t>
            </a:r>
            <a:r>
              <a:rPr lang="he-IL" dirty="0"/>
              <a:t> "עקרונות הליבה" (</a:t>
            </a:r>
            <a:r>
              <a:rPr lang="en-US" dirty="0"/>
              <a:t>Core Principles</a:t>
            </a:r>
            <a:r>
              <a:rPr lang="he-IL" dirty="0"/>
              <a:t>) ו"הליבה המעשית" (</a:t>
            </a:r>
            <a:r>
              <a:rPr lang="en-US" dirty="0"/>
              <a:t>Core Practices</a:t>
            </a:r>
            <a:r>
              <a:rPr lang="he-IL" dirty="0"/>
              <a:t>). </a:t>
            </a:r>
            <a:endParaRPr lang="en-US" dirty="0"/>
          </a:p>
          <a:p>
            <a:pPr lvl="0" rtl="1"/>
            <a:r>
              <a:rPr lang="he-IL" dirty="0"/>
              <a:t>בנוסף, נדרשות </a:t>
            </a:r>
            <a:r>
              <a:rPr lang="he-IL" u="sng" dirty="0"/>
              <a:t>שנתיים</a:t>
            </a:r>
            <a:r>
              <a:rPr lang="he-IL" dirty="0"/>
              <a:t> של "נסיון מקצועי ואישי" (</a:t>
            </a:r>
            <a:r>
              <a:rPr lang="en-US" dirty="0"/>
              <a:t>Personal &amp; Professional Development </a:t>
            </a:r>
            <a:r>
              <a:rPr lang="he-IL" dirty="0"/>
              <a:t>-</a:t>
            </a:r>
            <a:r>
              <a:rPr lang="en-US" dirty="0"/>
              <a:t>PPD</a:t>
            </a:r>
            <a:r>
              <a:rPr lang="he-IL" dirty="0"/>
              <a:t>).</a:t>
            </a:r>
            <a:endParaRPr lang="en-US" dirty="0"/>
          </a:p>
          <a:p>
            <a:pPr rtl="1"/>
            <a:endParaRPr lang="he-IL" dirty="0"/>
          </a:p>
          <a:p>
            <a:pPr rtl="1"/>
            <a:r>
              <a:rPr lang="he-IL" dirty="0"/>
              <a:t>לצורך קבלת מעמד חבר </a:t>
            </a:r>
            <a:r>
              <a:rPr lang="he-IL" b="1" dirty="0"/>
              <a:t>מלא</a:t>
            </a:r>
            <a:endParaRPr lang="en-US" dirty="0"/>
          </a:p>
          <a:p>
            <a:pPr lvl="0" rtl="1"/>
            <a:r>
              <a:rPr lang="he-IL" dirty="0"/>
              <a:t>יש לעבור את (או להיות פטור מ) </a:t>
            </a:r>
            <a:r>
              <a:rPr lang="he-IL" u="sng" dirty="0"/>
              <a:t>כל</a:t>
            </a:r>
            <a:r>
              <a:rPr lang="he-IL" dirty="0"/>
              <a:t> "עקרונות הליבה" (</a:t>
            </a:r>
            <a:r>
              <a:rPr lang="en-US" dirty="0"/>
              <a:t>Core Principles</a:t>
            </a:r>
            <a:r>
              <a:rPr lang="he-IL" dirty="0"/>
              <a:t>) ו"הליבה המעשית" (</a:t>
            </a:r>
            <a:r>
              <a:rPr lang="en-US" dirty="0"/>
              <a:t>Core Practices</a:t>
            </a:r>
            <a:r>
              <a:rPr lang="he-IL" dirty="0"/>
              <a:t>), </a:t>
            </a:r>
            <a:r>
              <a:rPr lang="he-IL" u="sng" dirty="0"/>
              <a:t>שני</a:t>
            </a:r>
            <a:r>
              <a:rPr lang="he-IL" dirty="0"/>
              <a:t> מקצועות "עקרונות המומחיות" (</a:t>
            </a:r>
            <a:r>
              <a:rPr lang="en-US" dirty="0"/>
              <a:t>Specialist Principles</a:t>
            </a:r>
            <a:r>
              <a:rPr lang="he-IL" dirty="0"/>
              <a:t>) ומקצוע </a:t>
            </a:r>
            <a:r>
              <a:rPr lang="he-IL" u="sng" dirty="0"/>
              <a:t>אחד</a:t>
            </a:r>
            <a:r>
              <a:rPr lang="he-IL" dirty="0"/>
              <a:t> ב"מומחיות מתקדמת" (</a:t>
            </a:r>
            <a:r>
              <a:rPr lang="en-US" dirty="0"/>
              <a:t>Specialist Advanced</a:t>
            </a:r>
            <a:r>
              <a:rPr lang="he-IL" dirty="0"/>
              <a:t>).</a:t>
            </a:r>
            <a:endParaRPr lang="en-US" dirty="0"/>
          </a:p>
          <a:p>
            <a:pPr lvl="0" rtl="1"/>
            <a:r>
              <a:rPr lang="he-IL" dirty="0"/>
              <a:t>בנוסף, נדרשות </a:t>
            </a:r>
            <a:r>
              <a:rPr lang="he-IL" u="sng" dirty="0"/>
              <a:t>שלוש שנים</a:t>
            </a:r>
            <a:r>
              <a:rPr lang="he-IL" dirty="0"/>
              <a:t> של "נסיון מקצועי ואישי" (</a:t>
            </a:r>
            <a:r>
              <a:rPr lang="en-US" dirty="0"/>
              <a:t>Personal &amp; Professional Development </a:t>
            </a:r>
            <a:r>
              <a:rPr lang="he-IL" dirty="0"/>
              <a:t>-</a:t>
            </a:r>
            <a:r>
              <a:rPr lang="en-US" dirty="0"/>
              <a:t>PPD</a:t>
            </a:r>
            <a:r>
              <a:rPr lang="he-IL" dirty="0"/>
              <a:t>).</a:t>
            </a:r>
          </a:p>
          <a:p>
            <a:pPr lvl="0" rtl="1"/>
            <a:endParaRPr lang="he-IL" dirty="0"/>
          </a:p>
          <a:p>
            <a:pPr rtl="1"/>
            <a:r>
              <a:rPr lang="he-IL" b="1" dirty="0"/>
              <a:t>סה"כ שעות הלמידה</a:t>
            </a:r>
            <a:r>
              <a:rPr lang="he-IL" dirty="0"/>
              <a:t>, מספר הבחינות ותקופת ההיבחנות – ישארו ללא שינוי.</a:t>
            </a:r>
          </a:p>
          <a:p>
            <a:pPr rtl="1"/>
            <a:endParaRPr lang="en-US" dirty="0"/>
          </a:p>
          <a:p>
            <a:pPr rtl="1"/>
            <a:r>
              <a:rPr lang="he-IL" b="1" dirty="0"/>
              <a:t>סדר הבחינות איננו מוגדר </a:t>
            </a:r>
            <a:r>
              <a:rPr lang="he-IL" dirty="0"/>
              <a:t>ואין דרישה לעבור בחינות מסוימות כתנאי מקדים לבחינות אחרות. עם זאת, מומלץ לעבור קודם את "עקרונות הליבה" (</a:t>
            </a:r>
            <a:r>
              <a:rPr lang="en-US" dirty="0"/>
              <a:t>Core Principles</a:t>
            </a:r>
            <a:r>
              <a:rPr lang="he-IL" dirty="0"/>
              <a:t>).</a:t>
            </a:r>
            <a:endParaRPr lang="en-US" dirty="0"/>
          </a:p>
          <a:p>
            <a:pPr lvl="0" rtl="1"/>
            <a:endParaRPr lang="en-US" dirty="0"/>
          </a:p>
          <a:p>
            <a:pPr rtl="1"/>
            <a:r>
              <a:rPr lang="he-IL" dirty="0"/>
              <a:t> </a:t>
            </a:r>
            <a:endParaRPr lang="en-US" dirty="0"/>
          </a:p>
          <a:p>
            <a:endParaRPr lang="he-IL"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7</a:t>
            </a:fld>
            <a:endParaRPr lang="he-IL"/>
          </a:p>
        </p:txBody>
      </p:sp>
    </p:spTree>
    <p:extLst>
      <p:ext uri="{BB962C8B-B14F-4D97-AF65-F5344CB8AC3E}">
        <p14:creationId xmlns:p14="http://schemas.microsoft.com/office/powerpoint/2010/main" val="353397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b="1" dirty="0"/>
              <a:t>עקרונות הליבה - </a:t>
            </a:r>
            <a:r>
              <a:rPr lang="en-US" b="1" dirty="0"/>
              <a:t>Core Principles</a:t>
            </a:r>
            <a:endParaRPr lang="en-US" dirty="0"/>
          </a:p>
          <a:p>
            <a:pPr rtl="1"/>
            <a:r>
              <a:rPr lang="he-IL" dirty="0"/>
              <a:t>בעקרונות הליבה יהיו שלושה מודולים עיקריים:</a:t>
            </a:r>
            <a:endParaRPr lang="en-US" dirty="0"/>
          </a:p>
          <a:p>
            <a:pPr lvl="0" rtl="1"/>
            <a:r>
              <a:rPr lang="he-IL" u="sng" dirty="0"/>
              <a:t>מודול הסטטיסטיקה האקטוארית (</a:t>
            </a:r>
            <a:r>
              <a:rPr lang="en-US" u="sng" dirty="0"/>
              <a:t>CS</a:t>
            </a:r>
            <a:r>
              <a:rPr lang="he-IL" u="sng" dirty="0"/>
              <a:t>)</a:t>
            </a:r>
            <a:r>
              <a:rPr lang="he-IL" dirty="0"/>
              <a:t> יהיה מורכב משני נושאים - סטטיסטיקה אקטוארית 1 ו -2. בכל נושא תהינה שתי בחינות. הראשונה – בחינה כתובה שתמשך שלוש שעות והשנייה – בחינה און ליין (במחשב) שתמשך שעה וחצי. ניתן להבחן בהן בנפרד.</a:t>
            </a:r>
            <a:endParaRPr lang="en-US" dirty="0"/>
          </a:p>
          <a:p>
            <a:pPr lvl="0" rtl="1"/>
            <a:r>
              <a:rPr lang="he-IL" u="sng" dirty="0"/>
              <a:t>מודול המתמטיקה האקטוארית (</a:t>
            </a:r>
            <a:r>
              <a:rPr lang="en-US" u="sng" dirty="0"/>
              <a:t>CM</a:t>
            </a:r>
            <a:r>
              <a:rPr lang="he-IL" u="sng" dirty="0"/>
              <a:t>)</a:t>
            </a:r>
            <a:r>
              <a:rPr lang="he-IL" dirty="0"/>
              <a:t> יהיה מורכב משני נושאים - מתמטיקה אקטוארית 1 ו -2. בכל נושא תהינה שתי בחינות. הראשונה – בחינה כתובה שתמשך שלוש שעות והשנייה – בחינה און ליין (במחשב) שתמשך שעה וחצי. ניתן להבחן בהן בנפרד.</a:t>
            </a:r>
            <a:endParaRPr lang="en-US" dirty="0"/>
          </a:p>
          <a:p>
            <a:pPr lvl="0" rtl="1"/>
            <a:r>
              <a:rPr lang="he-IL" u="sng" dirty="0"/>
              <a:t>מודול העסקים (</a:t>
            </a:r>
            <a:r>
              <a:rPr lang="en-US" u="sng" dirty="0"/>
              <a:t>CB</a:t>
            </a:r>
            <a:r>
              <a:rPr lang="he-IL" u="sng" dirty="0"/>
              <a:t>)</a:t>
            </a:r>
            <a:r>
              <a:rPr lang="he-IL" dirty="0"/>
              <a:t> יכלול שלושה נושאים - עסקים 1 (מימון עסקי), עסקים 2 (כלכלה עסקית), ועסקים 3 (ניהול עסקי). כל אחת מבחינות אלה היא בחינה כתובה שתמשך שלוש שעות. סדר הבחינות אינו מוגבל.</a:t>
            </a:r>
            <a:endParaRPr lang="en-US" dirty="0"/>
          </a:p>
          <a:p>
            <a:pPr rtl="1"/>
            <a:r>
              <a:rPr lang="he-IL" dirty="0"/>
              <a:t>חייבים לעבור את  </a:t>
            </a:r>
            <a:r>
              <a:rPr lang="he-IL" b="1" dirty="0"/>
              <a:t>כל המודולים</a:t>
            </a:r>
            <a:r>
              <a:rPr lang="he-IL" dirty="0"/>
              <a:t> הללו לקבלת מעמד עמית </a:t>
            </a:r>
            <a:r>
              <a:rPr lang="he-IL" b="1" dirty="0"/>
              <a:t>מתמחה</a:t>
            </a:r>
            <a:r>
              <a:rPr lang="he-IL" dirty="0"/>
              <a:t> או חבר </a:t>
            </a:r>
            <a:r>
              <a:rPr lang="he-IL" b="1" dirty="0"/>
              <a:t>מלא</a:t>
            </a:r>
            <a:r>
              <a:rPr lang="he-IL" dirty="0"/>
              <a:t>.</a:t>
            </a:r>
            <a:endParaRPr lang="en-US" dirty="0"/>
          </a:p>
          <a:p>
            <a:pPr rtl="1"/>
            <a:r>
              <a:rPr lang="he-IL" dirty="0"/>
              <a:t>הסימון </a:t>
            </a:r>
            <a:r>
              <a:rPr lang="en-US" dirty="0"/>
              <a:t>C</a:t>
            </a:r>
            <a:r>
              <a:rPr lang="he-IL" dirty="0"/>
              <a:t> בכל המודולים מייצג </a:t>
            </a:r>
            <a:r>
              <a:rPr lang="en-US" dirty="0"/>
              <a:t>Core"</a:t>
            </a:r>
            <a:r>
              <a:rPr lang="he-IL" dirty="0"/>
              <a:t>". </a:t>
            </a:r>
            <a:endParaRPr lang="en-US" dirty="0"/>
          </a:p>
          <a:p>
            <a:endParaRPr lang="he-IL"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9</a:t>
            </a:fld>
            <a:endParaRPr lang="he-IL"/>
          </a:p>
        </p:txBody>
      </p:sp>
    </p:spTree>
    <p:extLst>
      <p:ext uri="{BB962C8B-B14F-4D97-AF65-F5344CB8AC3E}">
        <p14:creationId xmlns:p14="http://schemas.microsoft.com/office/powerpoint/2010/main" val="276287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b="1" dirty="0"/>
              <a:t>הליבה המעשית - </a:t>
            </a:r>
            <a:r>
              <a:rPr lang="en-US" b="1" dirty="0"/>
              <a:t>Core Practices</a:t>
            </a:r>
            <a:endParaRPr lang="en-US" dirty="0"/>
          </a:p>
          <a:p>
            <a:pPr rtl="1"/>
            <a:r>
              <a:rPr lang="he-IL" dirty="0"/>
              <a:t>בליבה המעשית יהיו שלושה מודולים עיקריים: </a:t>
            </a:r>
            <a:endParaRPr lang="en-US" dirty="0"/>
          </a:p>
          <a:p>
            <a:pPr lvl="0" rtl="1"/>
            <a:r>
              <a:rPr lang="he-IL" u="sng" dirty="0"/>
              <a:t>מיומנות אקטוארית (</a:t>
            </a:r>
            <a:r>
              <a:rPr lang="en-US" u="sng" dirty="0"/>
              <a:t>CP1</a:t>
            </a:r>
            <a:r>
              <a:rPr lang="he-IL" u="sng" dirty="0"/>
              <a:t>)</a:t>
            </a:r>
            <a:endParaRPr lang="en-US" dirty="0"/>
          </a:p>
          <a:p>
            <a:pPr rtl="1"/>
            <a:r>
              <a:rPr lang="he-IL" dirty="0"/>
              <a:t>במודול זה תהינה שתי בחינות כתובות. יש להבחן בשתיהן ביחד.</a:t>
            </a:r>
            <a:endParaRPr lang="en-US" dirty="0"/>
          </a:p>
          <a:p>
            <a:pPr rtl="1"/>
            <a:r>
              <a:rPr lang="he-IL" dirty="0"/>
              <a:t>הבחינה הראשונה – בת שלוש שעות ובה שאלות הדורשות תשובות קצרות. </a:t>
            </a:r>
            <a:endParaRPr lang="en-US" dirty="0"/>
          </a:p>
          <a:p>
            <a:pPr rtl="1"/>
            <a:r>
              <a:rPr lang="he-IL" dirty="0"/>
              <a:t>הבחינה השנייה כוללת שאלת חקר (</a:t>
            </a:r>
            <a:r>
              <a:rPr lang="en-US" dirty="0"/>
              <a:t>case study</a:t>
            </a:r>
            <a:r>
              <a:rPr lang="he-IL" dirty="0"/>
              <a:t>) ובה יהיה זמן מורחב לתכנון של ארבעים וחמש דקות וזמן כתיבת בחינה של שעתיים וחצי.</a:t>
            </a:r>
            <a:endParaRPr lang="en-US" dirty="0"/>
          </a:p>
          <a:p>
            <a:pPr rtl="1"/>
            <a:r>
              <a:rPr lang="he-IL" dirty="0"/>
              <a:t> </a:t>
            </a:r>
            <a:endParaRPr lang="en-US" dirty="0"/>
          </a:p>
          <a:p>
            <a:pPr lvl="0" rtl="1"/>
            <a:r>
              <a:rPr lang="he-IL" u="sng" dirty="0"/>
              <a:t>מידול עסקי (</a:t>
            </a:r>
            <a:r>
              <a:rPr lang="en-US" u="sng" dirty="0"/>
              <a:t>CP2</a:t>
            </a:r>
            <a:r>
              <a:rPr lang="he-IL" u="sng" dirty="0"/>
              <a:t>)</a:t>
            </a:r>
            <a:endParaRPr lang="en-US" dirty="0"/>
          </a:p>
          <a:p>
            <a:pPr rtl="1"/>
            <a:r>
              <a:rPr lang="he-IL" dirty="0"/>
              <a:t>במודול זה תהינה שתי בחינות און ליין (מבוססות מחשב) בנות שלוש שעות כל אחת. יש להבחן בשתיהן ביחד. בחינות אלה תעסוקנה במידול נתונים, תיעוד העבודה, ניתוח השיטות ותקשורת עם מנתחי נתונים ואקטוארים.</a:t>
            </a:r>
            <a:endParaRPr lang="en-US" dirty="0"/>
          </a:p>
          <a:p>
            <a:pPr rtl="1"/>
            <a:r>
              <a:rPr lang="he-IL" dirty="0"/>
              <a:t> </a:t>
            </a:r>
            <a:endParaRPr lang="en-US" dirty="0"/>
          </a:p>
          <a:p>
            <a:pPr lvl="0" rtl="1"/>
            <a:r>
              <a:rPr lang="he-IL" u="sng" dirty="0"/>
              <a:t>תקשורת עסקית (</a:t>
            </a:r>
            <a:r>
              <a:rPr lang="en-US" u="sng" dirty="0"/>
              <a:t>CP3</a:t>
            </a:r>
            <a:r>
              <a:rPr lang="he-IL" u="sng" dirty="0"/>
              <a:t>) </a:t>
            </a:r>
            <a:endParaRPr lang="en-US" dirty="0"/>
          </a:p>
          <a:p>
            <a:pPr rtl="1"/>
            <a:r>
              <a:rPr lang="he-IL" dirty="0"/>
              <a:t>במודול זה תהיה בחינה אחת און ליין (מבוססת מחשב) בת שלוש שעות. בחינה זו תעסוק במה ואיך לתקשר, וכן בתקשורת עם קהל שאינו אקטוארים ובהצדקת בחירת שיטות מסוימות.</a:t>
            </a:r>
            <a:endParaRPr lang="en-US" dirty="0"/>
          </a:p>
          <a:p>
            <a:pPr rtl="1"/>
            <a:r>
              <a:rPr lang="he-IL" dirty="0"/>
              <a:t> </a:t>
            </a:r>
            <a:endParaRPr lang="en-US" dirty="0"/>
          </a:p>
          <a:p>
            <a:pPr rtl="1"/>
            <a:r>
              <a:rPr lang="he-IL" dirty="0"/>
              <a:t>חייבים לעבור את </a:t>
            </a:r>
            <a:r>
              <a:rPr lang="he-IL" b="1" dirty="0"/>
              <a:t>כל המודולים</a:t>
            </a:r>
            <a:r>
              <a:rPr lang="he-IL" dirty="0"/>
              <a:t> הללו על-מנת להגיע למעמד של עמית </a:t>
            </a:r>
            <a:r>
              <a:rPr lang="he-IL" b="1" dirty="0"/>
              <a:t>מתמחה</a:t>
            </a:r>
            <a:r>
              <a:rPr lang="he-IL" dirty="0"/>
              <a:t> וחבר </a:t>
            </a:r>
            <a:r>
              <a:rPr lang="he-IL" b="1" dirty="0"/>
              <a:t>מלא</a:t>
            </a:r>
            <a:r>
              <a:rPr lang="he-IL" dirty="0"/>
              <a:t>.</a:t>
            </a:r>
            <a:endParaRPr lang="en-US" dirty="0"/>
          </a:p>
          <a:p>
            <a:pPr rtl="1"/>
            <a:r>
              <a:rPr lang="he-IL" dirty="0"/>
              <a:t>הסימון </a:t>
            </a:r>
            <a:r>
              <a:rPr lang="en-US" dirty="0"/>
              <a:t>C</a:t>
            </a:r>
            <a:r>
              <a:rPr lang="he-IL" dirty="0"/>
              <a:t> בכל המודולים מייצג </a:t>
            </a:r>
            <a:r>
              <a:rPr lang="en-US" dirty="0"/>
              <a:t>Core"</a:t>
            </a:r>
            <a:r>
              <a:rPr lang="he-IL" dirty="0"/>
              <a:t>". </a:t>
            </a:r>
            <a:endParaRPr lang="en-US" dirty="0"/>
          </a:p>
          <a:p>
            <a:endParaRPr lang="he-IL"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11</a:t>
            </a:fld>
            <a:endParaRPr lang="he-IL"/>
          </a:p>
        </p:txBody>
      </p:sp>
    </p:spTree>
    <p:extLst>
      <p:ext uri="{BB962C8B-B14F-4D97-AF65-F5344CB8AC3E}">
        <p14:creationId xmlns:p14="http://schemas.microsoft.com/office/powerpoint/2010/main" val="136338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b="1" dirty="0"/>
              <a:t>עקרונות המומחיות -</a:t>
            </a:r>
            <a:r>
              <a:rPr lang="en-US" b="1" dirty="0"/>
              <a:t>Specialist Principles </a:t>
            </a:r>
            <a:r>
              <a:rPr lang="en-US" dirty="0"/>
              <a:t> </a:t>
            </a:r>
            <a:endParaRPr lang="he-IL" dirty="0"/>
          </a:p>
          <a:p>
            <a:pPr rtl="1"/>
            <a:endParaRPr lang="en-US" dirty="0"/>
          </a:p>
          <a:p>
            <a:pPr rtl="1"/>
            <a:r>
              <a:rPr lang="he-IL" dirty="0"/>
              <a:t>המודולים של עקרונות מומחיות (</a:t>
            </a:r>
            <a:r>
              <a:rPr lang="en-US" dirty="0"/>
              <a:t>SP</a:t>
            </a:r>
            <a:r>
              <a:rPr lang="he-IL" dirty="0"/>
              <a:t>) דורשים מהסטודנט לגלות הבנה של מושגי מומחיות ספציפיים. בכל נושא - בחינה כתובה בת שלוש שעות. תינתן אפשרות חלופית  למועמדים שקיבלו הסמכה חלופית (כמו </a:t>
            </a:r>
            <a:r>
              <a:rPr lang="en-US" dirty="0"/>
              <a:t>SP0</a:t>
            </a:r>
            <a:r>
              <a:rPr lang="he-IL" dirty="0"/>
              <a:t>). יש לעבור </a:t>
            </a:r>
            <a:r>
              <a:rPr lang="he-IL" b="1" dirty="0"/>
              <a:t>שני נושאים</a:t>
            </a:r>
            <a:r>
              <a:rPr lang="he-IL" dirty="0"/>
              <a:t> לצורך קבלת מעמד חבר </a:t>
            </a:r>
            <a:r>
              <a:rPr lang="he-IL" b="1" dirty="0"/>
              <a:t>מלא</a:t>
            </a:r>
            <a:r>
              <a:rPr lang="he-IL" dirty="0"/>
              <a:t>. </a:t>
            </a:r>
            <a:r>
              <a:rPr lang="he-IL" u="sng" dirty="0"/>
              <a:t>אין צורך</a:t>
            </a:r>
            <a:r>
              <a:rPr lang="he-IL" dirty="0"/>
              <a:t> להשלים את כל הנושאים בעקרונות המומחיות.</a:t>
            </a:r>
            <a:endParaRPr lang="en-US" dirty="0"/>
          </a:p>
          <a:p>
            <a:endParaRPr lang="he-IL"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13</a:t>
            </a:fld>
            <a:endParaRPr lang="he-IL"/>
          </a:p>
        </p:txBody>
      </p:sp>
    </p:spTree>
    <p:extLst>
      <p:ext uri="{BB962C8B-B14F-4D97-AF65-F5344CB8AC3E}">
        <p14:creationId xmlns:p14="http://schemas.microsoft.com/office/powerpoint/2010/main" val="115108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b="1" dirty="0"/>
              <a:t>מומחיות מתקדמת </a:t>
            </a:r>
            <a:r>
              <a:rPr lang="en-US" b="1" dirty="0"/>
              <a:t>Specialist Advanced</a:t>
            </a:r>
            <a:endParaRPr lang="he-IL" b="1" dirty="0"/>
          </a:p>
          <a:p>
            <a:pPr rtl="1"/>
            <a:endParaRPr lang="en-US" dirty="0"/>
          </a:p>
          <a:p>
            <a:pPr rtl="1"/>
            <a:r>
              <a:rPr lang="he-IL" dirty="0"/>
              <a:t>המודולים של המומחיות המתקדמת (</a:t>
            </a:r>
            <a:r>
              <a:rPr lang="en-US" dirty="0"/>
              <a:t>SA</a:t>
            </a:r>
            <a:r>
              <a:rPr lang="he-IL" dirty="0"/>
              <a:t>) דורשים ליישם את הידע הספציפי של עקרונות ההתנהלות האקטוארית לתחומי עיסוק ספציפיים. בכל נושא בחינה כתובה בת שלוש שעות. תינתן חלופה אפשרית למועמדים שקיבלו הסמכה חלופית (כמו </a:t>
            </a:r>
            <a:r>
              <a:rPr lang="en-US" dirty="0"/>
              <a:t>SA0</a:t>
            </a:r>
            <a:r>
              <a:rPr lang="he-IL" dirty="0"/>
              <a:t>). יש לעבור </a:t>
            </a:r>
            <a:r>
              <a:rPr lang="he-IL" b="1" dirty="0"/>
              <a:t>נושא אחד</a:t>
            </a:r>
            <a:r>
              <a:rPr lang="he-IL" dirty="0"/>
              <a:t> לצורך קבלת מעמד חבר </a:t>
            </a:r>
            <a:r>
              <a:rPr lang="he-IL" b="1" dirty="0"/>
              <a:t>מלא</a:t>
            </a:r>
            <a:r>
              <a:rPr lang="he-IL" dirty="0"/>
              <a:t>. </a:t>
            </a:r>
            <a:r>
              <a:rPr lang="he-IL" u="sng" dirty="0"/>
              <a:t>אין צורך</a:t>
            </a:r>
            <a:r>
              <a:rPr lang="he-IL" dirty="0"/>
              <a:t> להשלים את כל הנושאים בעקרונות המומחיות.</a:t>
            </a:r>
            <a:endParaRPr lang="en-US" dirty="0"/>
          </a:p>
          <a:p>
            <a:endParaRPr lang="he-IL"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15</a:t>
            </a:fld>
            <a:endParaRPr lang="he-IL"/>
          </a:p>
        </p:txBody>
      </p:sp>
    </p:spTree>
    <p:extLst>
      <p:ext uri="{BB962C8B-B14F-4D97-AF65-F5344CB8AC3E}">
        <p14:creationId xmlns:p14="http://schemas.microsoft.com/office/powerpoint/2010/main" val="222844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dirty="0"/>
              <a:t>במהלך הקריירה, אקטוארים נדרשים לפעול במסגרת </a:t>
            </a:r>
            <a:r>
              <a:rPr lang="he-IL" b="1" dirty="0"/>
              <a:t>הקוד האקטוארי </a:t>
            </a:r>
            <a:r>
              <a:rPr lang="he-IL" dirty="0"/>
              <a:t>שעיקריו הם:</a:t>
            </a:r>
            <a:endParaRPr lang="en-US" dirty="0"/>
          </a:p>
          <a:p>
            <a:pPr lvl="0" rtl="1"/>
            <a:r>
              <a:rPr lang="he-IL" u="sng" dirty="0"/>
              <a:t>יושרה</a:t>
            </a:r>
            <a:r>
              <a:rPr lang="he-IL" dirty="0"/>
              <a:t>: חברים יפעלו ביושר לפי הסטנדרטים הגבוהים ביותר של יושרה.</a:t>
            </a:r>
            <a:endParaRPr lang="en-US" dirty="0"/>
          </a:p>
          <a:p>
            <a:pPr lvl="0" rtl="1"/>
            <a:r>
              <a:rPr lang="he-IL" u="sng" dirty="0"/>
              <a:t>כשירות וטיפול</a:t>
            </a:r>
            <a:r>
              <a:rPr lang="he-IL" dirty="0"/>
              <a:t>: חברים יבצעו את תפקידיהם המקצועיים במיומנות ובזהירות.</a:t>
            </a:r>
            <a:endParaRPr lang="en-US" dirty="0"/>
          </a:p>
          <a:p>
            <a:pPr lvl="0" rtl="1"/>
            <a:r>
              <a:rPr lang="he-IL" u="sng" dirty="0"/>
              <a:t>משוא פנים</a:t>
            </a:r>
            <a:r>
              <a:rPr lang="he-IL" dirty="0"/>
              <a:t>: החברים יפעלו ללא משוא פנים, ניגוד עניינים, או השפעה בלתי הוגנת של אחרים כדי לעקוף את שיקול דעתם המקצועי.</a:t>
            </a:r>
            <a:endParaRPr lang="en-US" dirty="0"/>
          </a:p>
          <a:p>
            <a:pPr lvl="0" rtl="1"/>
            <a:r>
              <a:rPr lang="he-IL" u="sng" dirty="0"/>
              <a:t>תאימות</a:t>
            </a:r>
            <a:r>
              <a:rPr lang="he-IL" dirty="0"/>
              <a:t>: חברים יצייתו לכל הדרישות הרלוונטיות, המשפטיות, הרגולציה המקצועית, וינקטו אמצעים סבירים כדי להבטיח שלא יהיו במצב של פעילות בניגוד להוראות ציות. </a:t>
            </a:r>
            <a:endParaRPr lang="en-US" dirty="0"/>
          </a:p>
          <a:p>
            <a:pPr lvl="0" rtl="1"/>
            <a:r>
              <a:rPr lang="he-IL" u="sng" dirty="0"/>
              <a:t>תקשורת</a:t>
            </a:r>
            <a:r>
              <a:rPr lang="he-IL" dirty="0"/>
              <a:t>: חברים יתקשרו בצורה יעילה ויקיימו את כל סטנדרטי הדיווח החלים.</a:t>
            </a:r>
            <a:endParaRPr lang="en-US" dirty="0"/>
          </a:p>
          <a:p>
            <a:pPr rtl="1"/>
            <a:endParaRPr lang="he-IL" dirty="0"/>
          </a:p>
          <a:p>
            <a:pPr rtl="1"/>
            <a:r>
              <a:rPr lang="he-IL" dirty="0"/>
              <a:t>כדי לסייע לחברים לפתח הבנה כיצד ליישם קוד זה הלכה למעשה, פותחו שלבים שונים במסגרת תכנית הכשרת הסטודנטים, שהעיקריים בהם:</a:t>
            </a:r>
            <a:endParaRPr lang="en-US" dirty="0"/>
          </a:p>
          <a:p>
            <a:pPr rtl="1"/>
            <a:r>
              <a:rPr lang="he-IL" b="1" dirty="0"/>
              <a:t>שלב 1</a:t>
            </a:r>
            <a:r>
              <a:rPr lang="he-IL" dirty="0"/>
              <a:t> - מבחן מודעות מקצועית. זהו מבחן אמריקאי במחשב (און ליין) בן 90 דקות, שמומלץ להבחן בו במהלך שנת החברות הראשונה.</a:t>
            </a:r>
            <a:endParaRPr lang="en-US" dirty="0"/>
          </a:p>
          <a:p>
            <a:pPr rtl="1"/>
            <a:r>
              <a:rPr lang="he-IL" b="1" dirty="0"/>
              <a:t>שלב 2</a:t>
            </a:r>
            <a:r>
              <a:rPr lang="he-IL" dirty="0"/>
              <a:t> - קורס כשירות מקצועית - זהו קורס און ליין, הממשיך בפיתוח המקצועיות באמצעות דיון מקרה בוחן (</a:t>
            </a:r>
            <a:r>
              <a:rPr lang="en-US" dirty="0"/>
              <a:t>case study</a:t>
            </a:r>
            <a:r>
              <a:rPr lang="he-IL" dirty="0"/>
              <a:t>). הקורס עוסק במושגי מקצועיות ואתיקה עסקית ודורש שיפוט וקבלת החלטות בפתרון בעיות.</a:t>
            </a:r>
            <a:endParaRPr lang="en-US" dirty="0"/>
          </a:p>
          <a:p>
            <a:endParaRPr lang="he-IL"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17</a:t>
            </a:fld>
            <a:endParaRPr lang="he-IL"/>
          </a:p>
        </p:txBody>
      </p:sp>
    </p:spTree>
    <p:extLst>
      <p:ext uri="{BB962C8B-B14F-4D97-AF65-F5344CB8AC3E}">
        <p14:creationId xmlns:p14="http://schemas.microsoft.com/office/powerpoint/2010/main" val="366925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dirty="0"/>
              <a:t>תהליך ההסמכה דורש הפגנת כישורים רלוונטיים וניסיון מעשי בסביבת עבודה. לצורך כך קיימת דרישת נסיון מקצועית ואישי (</a:t>
            </a:r>
            <a:r>
              <a:rPr lang="en-US" b="1" dirty="0"/>
              <a:t>PPD</a:t>
            </a:r>
            <a:r>
              <a:rPr lang="he-IL" dirty="0"/>
              <a:t>) בנוסף לבחינות דרישות המקצועיות.</a:t>
            </a:r>
            <a:endParaRPr lang="en-US" dirty="0"/>
          </a:p>
          <a:p>
            <a:pPr rtl="1"/>
            <a:r>
              <a:rPr lang="he-IL" dirty="0"/>
              <a:t>דרישת </a:t>
            </a:r>
            <a:r>
              <a:rPr lang="en-US" dirty="0"/>
              <a:t>PPD</a:t>
            </a:r>
            <a:r>
              <a:rPr lang="he-IL" dirty="0"/>
              <a:t> תכלול שלוש קטגוריות, מחולקות לשלוש מיומנויות ליבה חשובות. כל מיומנות  מקבלת זיכוי. כל הזיכויים יירשמו ותהיה דרישה שנתית מינימאלית עבור כל מסלול הסמכה.</a:t>
            </a:r>
            <a:endParaRPr lang="en-US" dirty="0"/>
          </a:p>
          <a:p>
            <a:pPr rtl="1"/>
            <a:r>
              <a:rPr lang="he-IL" dirty="0"/>
              <a:t>דרישת </a:t>
            </a:r>
            <a:r>
              <a:rPr lang="en-US" dirty="0"/>
              <a:t>PPD</a:t>
            </a:r>
            <a:r>
              <a:rPr lang="he-IL" dirty="0"/>
              <a:t> תעלה בקנה אחד עם תכנית </a:t>
            </a:r>
            <a:r>
              <a:rPr lang="en-US" dirty="0"/>
              <a:t>CPD </a:t>
            </a:r>
            <a:r>
              <a:rPr lang="he-IL" dirty="0"/>
              <a:t>המחייבת את כל  החברים.</a:t>
            </a:r>
            <a:endParaRPr lang="en-US" dirty="0"/>
          </a:p>
          <a:p>
            <a:pPr rtl="1"/>
            <a:r>
              <a:rPr lang="he-IL" dirty="0"/>
              <a:t>שלוש מיכולות הליבה החשובות של דרישת </a:t>
            </a:r>
            <a:r>
              <a:rPr lang="en-US" dirty="0"/>
              <a:t>PPD </a:t>
            </a:r>
            <a:r>
              <a:rPr lang="he-IL" dirty="0"/>
              <a:t>הן:</a:t>
            </a:r>
            <a:endParaRPr lang="en-US" dirty="0"/>
          </a:p>
          <a:p>
            <a:pPr lvl="0" rtl="1"/>
            <a:r>
              <a:rPr lang="he-IL" dirty="0"/>
              <a:t>תקשורת אפקטיבית</a:t>
            </a:r>
            <a:endParaRPr lang="en-US" dirty="0"/>
          </a:p>
          <a:p>
            <a:pPr lvl="0" rtl="1"/>
            <a:r>
              <a:rPr lang="he-IL" dirty="0"/>
              <a:t>פתרון בעיות וקבלת החלטות</a:t>
            </a:r>
            <a:endParaRPr lang="en-US" dirty="0"/>
          </a:p>
          <a:p>
            <a:pPr lvl="0" rtl="1"/>
            <a:r>
              <a:rPr lang="he-IL" dirty="0"/>
              <a:t>מקצוענות</a:t>
            </a:r>
            <a:endParaRPr lang="en-US" dirty="0"/>
          </a:p>
          <a:p>
            <a:pPr rtl="1"/>
            <a:r>
              <a:rPr lang="he-IL" dirty="0"/>
              <a:t>צפוי ש- </a:t>
            </a:r>
            <a:r>
              <a:rPr lang="en-US" dirty="0"/>
              <a:t>PPD</a:t>
            </a:r>
            <a:r>
              <a:rPr lang="he-IL" dirty="0"/>
              <a:t> יושק בשנת 2017, וכל התלמידים, ללא קשר למועד הצטרפותם לאגודה יידרשו להשלים את הדרישות השנתיות. </a:t>
            </a:r>
            <a:endParaRPr lang="en-US" dirty="0"/>
          </a:p>
          <a:p>
            <a:pPr rtl="1"/>
            <a:r>
              <a:rPr lang="he-IL" b="1" dirty="0"/>
              <a:t>פירוט יפורסם בחודשים הקרובים</a:t>
            </a:r>
            <a:r>
              <a:rPr lang="he-IL" dirty="0"/>
              <a:t>. </a:t>
            </a:r>
            <a:endParaRPr lang="en-US"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19</a:t>
            </a:fld>
            <a:endParaRPr lang="he-IL"/>
          </a:p>
        </p:txBody>
      </p:sp>
    </p:spTree>
    <p:extLst>
      <p:ext uri="{BB962C8B-B14F-4D97-AF65-F5344CB8AC3E}">
        <p14:creationId xmlns:p14="http://schemas.microsoft.com/office/powerpoint/2010/main" val="94494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921075">
              <a:defRPr/>
            </a:pPr>
            <a:r>
              <a:rPr lang="he-IL" dirty="0">
                <a:latin typeface="Tahoma" panose="020B0604030504040204" pitchFamily="34" charset="0"/>
                <a:ea typeface="Tahoma" panose="020B0604030504040204" pitchFamily="34" charset="0"/>
                <a:cs typeface="Tahoma" panose="020B0604030504040204" pitchFamily="34" charset="0"/>
              </a:rPr>
              <a:t>תהליך הפטורים ימשיך להוות חלק ממבנה הבחינות החדש. לקבלת פטורים מבחינות בתוכנית הלימודים החדשה יש לקבל פטורים בנושאים הרלוונטיים בתכנית הלימודים הנוכחית עד ה -1 בפברואר 2019.</a:t>
            </a:r>
            <a:endParaRPr lang="en-US" dirty="0">
              <a:latin typeface="Tahoma" panose="020B0604030504040204" pitchFamily="34" charset="0"/>
              <a:ea typeface="Tahoma" panose="020B0604030504040204" pitchFamily="34" charset="0"/>
              <a:cs typeface="Tahoma" panose="020B0604030504040204" pitchFamily="34" charset="0"/>
            </a:endParaRPr>
          </a:p>
          <a:p>
            <a:endParaRPr lang="he-IL"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21</a:t>
            </a:fld>
            <a:endParaRPr lang="he-IL"/>
          </a:p>
        </p:txBody>
      </p:sp>
    </p:spTree>
    <p:extLst>
      <p:ext uri="{BB962C8B-B14F-4D97-AF65-F5344CB8AC3E}">
        <p14:creationId xmlns:p14="http://schemas.microsoft.com/office/powerpoint/2010/main" val="354667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E7A7818E-302D-4866-A422-BBC1F4556B96}" type="datetime1">
              <a:rPr lang="en-US" smtClean="0"/>
              <a:t>5/7/2017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7182721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E33F5D33-456B-44A8-BE26-699CB5652B82}" type="datetime1">
              <a:rPr lang="en-US" smtClean="0"/>
              <a:t>5/7/2017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36829982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2CD99759-C036-4782-9981-CB25CBF6D15D}" type="datetime1">
              <a:rPr lang="en-US" smtClean="0"/>
              <a:t>5/7/2017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829246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27D311A9-7AB6-4802-9C52-2A6A46659420}" type="datetime1">
              <a:rPr lang="en-US" smtClean="0"/>
              <a:t>5/7/2017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25844975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784EE3AD-6BA5-4F5B-BA90-BFC5AEE2705E}" type="datetime1">
              <a:rPr lang="en-US" smtClean="0"/>
              <a:t>5/7/2017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19086501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p:cNvSpPr>
            <a:spLocks noGrp="1"/>
          </p:cNvSpPr>
          <p:nvPr>
            <p:ph type="dt" sz="half" idx="10"/>
          </p:nvPr>
        </p:nvSpPr>
        <p:spPr/>
        <p:txBody>
          <a:bodyPr/>
          <a:lstStyle/>
          <a:p>
            <a:fld id="{BA20C21E-22E7-4E87-B595-2DCE23E3057E}" type="datetime1">
              <a:rPr lang="en-US" smtClean="0"/>
              <a:t>5/7/2017</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17391247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p:cNvSpPr>
            <a:spLocks noGrp="1"/>
          </p:cNvSpPr>
          <p:nvPr>
            <p:ph type="dt" sz="half" idx="10"/>
          </p:nvPr>
        </p:nvSpPr>
        <p:spPr/>
        <p:txBody>
          <a:bodyPr/>
          <a:lstStyle/>
          <a:p>
            <a:fld id="{6A4A116F-0632-47A4-900A-240ACB473CB0}" type="datetime1">
              <a:rPr lang="en-US" smtClean="0"/>
              <a:t>5/7/2017</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19456824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31E22D3B-4628-40A2-988E-F3103BCD451E}" type="datetime1">
              <a:rPr lang="en-US" smtClean="0"/>
              <a:t>5/7/2017</a:t>
            </a:fld>
            <a:endParaRPr lang="en-US"/>
          </a:p>
        </p:txBody>
      </p:sp>
      <p:sp>
        <p:nvSpPr>
          <p:cNvPr id="4" name="מציין מיקום של כותרת תחתונה 3"/>
          <p:cNvSpPr>
            <a:spLocks noGrp="1"/>
          </p:cNvSpPr>
          <p:nvPr>
            <p:ph type="ftr" sz="quarter" idx="11"/>
          </p:nvPr>
        </p:nvSpPr>
        <p:spPr/>
        <p:txBody>
          <a:bodyPr/>
          <a:lstStyle/>
          <a:p>
            <a:endParaRPr lang="en-US"/>
          </a:p>
        </p:txBody>
      </p:sp>
      <p:sp>
        <p:nvSpPr>
          <p:cNvPr id="5" name="מציין מיקום של מספר שקופית 4"/>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32996191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BE976400-C11D-4E77-AE6F-7E3F5B96B703}" type="datetime1">
              <a:rPr lang="en-US" smtClean="0"/>
              <a:t>5/7/2017</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177947029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080FD864-01E1-4990-8653-8594AA027124}" type="datetime1">
              <a:rPr lang="en-US" smtClean="0"/>
              <a:t>5/7/2017</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34695562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43655CBD-074E-4C2E-9F6E-B6475D8F282A}" type="datetime1">
              <a:rPr lang="en-US" smtClean="0"/>
              <a:t>5/7/2017</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28728878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DE6DACE-E371-44CF-92FD-B69487404AD1}" type="datetime1">
              <a:rPr lang="en-US" smtClean="0"/>
              <a:t>5/7/2017</a:t>
            </a:fld>
            <a:endParaRPr lang="en-US"/>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82C35A8-3FE9-412A-B547-1C4FE56DE7B6}" type="slidenum">
              <a:rPr lang="en-US" smtClean="0"/>
              <a:t>‹#›</a:t>
            </a:fld>
            <a:endParaRPr lang="en-US"/>
          </a:p>
        </p:txBody>
      </p:sp>
    </p:spTree>
    <p:extLst>
      <p:ext uri="{BB962C8B-B14F-4D97-AF65-F5344CB8AC3E}">
        <p14:creationId xmlns:p14="http://schemas.microsoft.com/office/powerpoint/2010/main" val="3721110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73772"/>
          </a:xfrm>
        </p:spPr>
      </p:pic>
      <p:sp>
        <p:nvSpPr>
          <p:cNvPr id="3" name="Slide Number Placeholder 2"/>
          <p:cNvSpPr>
            <a:spLocks noGrp="1"/>
          </p:cNvSpPr>
          <p:nvPr>
            <p:ph type="sldNum" sz="quarter" idx="12"/>
          </p:nvPr>
        </p:nvSpPr>
        <p:spPr>
          <a:xfrm>
            <a:off x="838200" y="6498850"/>
            <a:ext cx="2743200" cy="365125"/>
          </a:xfrm>
        </p:spPr>
        <p:txBody>
          <a:bodyPr/>
          <a:lstStyle/>
          <a:p>
            <a:fld id="{382C35A8-3FE9-412A-B547-1C4FE56DE7B6}" type="slidenum">
              <a:rPr lang="en-US" smtClean="0"/>
              <a:t>1</a:t>
            </a:fld>
            <a:endParaRPr lang="en-US"/>
          </a:p>
        </p:txBody>
      </p:sp>
      <p:sp>
        <p:nvSpPr>
          <p:cNvPr id="2" name="מלבן 1"/>
          <p:cNvSpPr/>
          <p:nvPr/>
        </p:nvSpPr>
        <p:spPr>
          <a:xfrm>
            <a:off x="5163751" y="2605889"/>
            <a:ext cx="6306535" cy="830997"/>
          </a:xfrm>
          <a:prstGeom prst="rect">
            <a:avLst/>
          </a:prstGeom>
        </p:spPr>
        <p:txBody>
          <a:bodyPr wrap="none">
            <a:spAutoFit/>
          </a:bodyPr>
          <a:lstStyle/>
          <a:p>
            <a:r>
              <a:rPr lang="he-IL" sz="4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תכנית הכשרה 2019</a:t>
            </a:r>
            <a:endParaRPr lang="he-IL" sz="4800" dirty="0">
              <a:solidFill>
                <a:srgbClr val="0070C0"/>
              </a:solidFill>
            </a:endParaRPr>
          </a:p>
        </p:txBody>
      </p:sp>
    </p:spTree>
    <p:extLst>
      <p:ext uri="{BB962C8B-B14F-4D97-AF65-F5344CB8AC3E}">
        <p14:creationId xmlns:p14="http://schemas.microsoft.com/office/powerpoint/2010/main" val="399655783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831573"/>
            <a:ext cx="9144000" cy="2269436"/>
          </a:xfrm>
        </p:spPr>
        <p:txBody>
          <a:bodyPr>
            <a:noAutofit/>
          </a:bodyPr>
          <a:lstStyle/>
          <a:p>
            <a:pPr rtl="0"/>
            <a:r>
              <a:rPr lang="he-IL" sz="4800" b="1" dirty="0">
                <a:latin typeface="Tahoma" panose="020B0604030504040204" pitchFamily="34" charset="0"/>
                <a:ea typeface="Tahoma" panose="020B0604030504040204" pitchFamily="34" charset="0"/>
                <a:cs typeface="Tahoma" panose="020B0604030504040204" pitchFamily="34" charset="0"/>
              </a:rPr>
              <a:t>על מה נדבר?</a:t>
            </a:r>
            <a:r>
              <a:rPr lang="he-IL" sz="5400" dirty="0"/>
              <a:t/>
            </a:r>
            <a:br>
              <a:rPr lang="he-IL" sz="5400" dirty="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10</a:t>
            </a:fld>
            <a:endParaRPr lang="en-US"/>
          </a:p>
        </p:txBody>
      </p:sp>
      <p:sp>
        <p:nvSpPr>
          <p:cNvPr id="6" name="TextBox 5"/>
          <p:cNvSpPr txBox="1"/>
          <p:nvPr/>
        </p:nvSpPr>
        <p:spPr>
          <a:xfrm>
            <a:off x="1948070" y="1934817"/>
            <a:ext cx="8772940" cy="3970318"/>
          </a:xfrm>
          <a:prstGeom prst="rect">
            <a:avLst/>
          </a:prstGeom>
          <a:noFill/>
        </p:spPr>
        <p:txBody>
          <a:bodyPr wrap="square" rtlCol="0">
            <a:spAutoFit/>
          </a:bodyPr>
          <a:lstStyle/>
          <a:p>
            <a:pPr marL="285750" indent="-28575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רקע</a:t>
            </a:r>
          </a:p>
          <a:p>
            <a:pPr marL="285750" indent="-285750">
              <a:buFont typeface="Wingdings" panose="05000000000000000000" pitchFamily="2" charset="2"/>
              <a:buChar char="v"/>
            </a:pPr>
            <a:r>
              <a:rPr lang="he-IL" sz="2400" b="1" dirty="0" smtClean="0">
                <a:solidFill>
                  <a:srgbClr val="C9AF67"/>
                </a:solidFill>
                <a:latin typeface="Tahoma" panose="020B0604030504040204" pitchFamily="34" charset="0"/>
                <a:ea typeface="Tahoma" panose="020B0604030504040204" pitchFamily="34" charset="0"/>
                <a:cs typeface="Tahoma" panose="020B0604030504040204" pitchFamily="34" charset="0"/>
              </a:rPr>
              <a:t>חלק א - לימודים</a:t>
            </a: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עקרונות הליבה - </a:t>
            </a:r>
            <a:r>
              <a:rPr lang="en-US" sz="2400" dirty="0">
                <a:latin typeface="Tahoma" panose="020B0604030504040204" pitchFamily="34" charset="0"/>
                <a:ea typeface="Tahoma" panose="020B0604030504040204" pitchFamily="34" charset="0"/>
                <a:cs typeface="Tahoma" panose="020B0604030504040204" pitchFamily="34" charset="0"/>
              </a:rPr>
              <a:t>Core Principles</a:t>
            </a:r>
            <a:endParaRPr lang="he-IL" sz="2400" dirty="0">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b="1" dirty="0">
                <a:solidFill>
                  <a:srgbClr val="C9AF67"/>
                </a:solidFill>
                <a:latin typeface="Tahoma" panose="020B0604030504040204" pitchFamily="34" charset="0"/>
                <a:ea typeface="Tahoma" panose="020B0604030504040204" pitchFamily="34" charset="0"/>
                <a:cs typeface="Tahoma" panose="020B0604030504040204" pitchFamily="34" charset="0"/>
              </a:rPr>
              <a:t>הליבה המעשית - </a:t>
            </a:r>
            <a:r>
              <a:rPr lang="en-US" sz="2400" b="1" dirty="0">
                <a:solidFill>
                  <a:srgbClr val="C9AF67"/>
                </a:solidFill>
                <a:latin typeface="Tahoma" panose="020B0604030504040204" pitchFamily="34" charset="0"/>
                <a:ea typeface="Tahoma" panose="020B0604030504040204" pitchFamily="34" charset="0"/>
                <a:cs typeface="Tahoma" panose="020B0604030504040204" pitchFamily="34" charset="0"/>
              </a:rPr>
              <a:t>Core Practices</a:t>
            </a:r>
            <a:endParaRPr lang="he-IL" sz="2400" b="1" dirty="0">
              <a:solidFill>
                <a:srgbClr val="C9AF67"/>
              </a:solidFill>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עקרונות המומחיות -</a:t>
            </a:r>
            <a:r>
              <a:rPr lang="en-US" sz="2400" dirty="0">
                <a:latin typeface="Tahoma" panose="020B0604030504040204" pitchFamily="34" charset="0"/>
                <a:ea typeface="Tahoma" panose="020B0604030504040204" pitchFamily="34" charset="0"/>
                <a:cs typeface="Tahoma" panose="020B0604030504040204" pitchFamily="34" charset="0"/>
              </a:rPr>
              <a:t>Specialist Principles  </a:t>
            </a: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מומחיות מתקדמת </a:t>
            </a:r>
            <a:r>
              <a:rPr lang="en-US" sz="2400" dirty="0">
                <a:latin typeface="Tahoma" panose="020B0604030504040204" pitchFamily="34" charset="0"/>
                <a:ea typeface="Tahoma" panose="020B0604030504040204" pitchFamily="34" charset="0"/>
                <a:cs typeface="Tahoma" panose="020B0604030504040204" pitchFamily="34" charset="0"/>
              </a:rPr>
              <a:t>Specialist Advanced</a:t>
            </a: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חלק ב - מקצועיות – </a:t>
            </a:r>
            <a:r>
              <a:rPr lang="en-US" sz="2400" dirty="0">
                <a:latin typeface="Tahoma" panose="020B0604030504040204" pitchFamily="34" charset="0"/>
                <a:ea typeface="Tahoma" panose="020B0604030504040204" pitchFamily="34" charset="0"/>
                <a:cs typeface="Tahoma" panose="020B0604030504040204" pitchFamily="34" charset="0"/>
              </a:rPr>
              <a:t>Professionalism </a:t>
            </a:r>
            <a:endParaRPr lang="he-IL"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חלק ג – נסיון מקצועי ואישי </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הוראות המעבר מהתכנית הקיימת לתכנית החדשה</a:t>
            </a:r>
          </a:p>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20523451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36188" y="896155"/>
            <a:ext cx="10220077" cy="1405789"/>
          </a:xfrm>
        </p:spPr>
        <p:txBody>
          <a:bodyPr>
            <a:noAutofit/>
          </a:bodyPr>
          <a:lstStyle/>
          <a:p>
            <a:r>
              <a:rPr lang="he-IL" sz="4800" b="1" dirty="0" smtClean="0">
                <a:latin typeface="Tahoma" panose="020B0604030504040204" pitchFamily="34" charset="0"/>
                <a:ea typeface="Tahoma" panose="020B0604030504040204" pitchFamily="34" charset="0"/>
                <a:cs typeface="Tahoma" panose="020B0604030504040204" pitchFamily="34" charset="0"/>
              </a:rPr>
              <a:t/>
            </a:r>
            <a:br>
              <a:rPr lang="he-IL" sz="4800" b="1" dirty="0" smtClean="0">
                <a:latin typeface="Tahoma" panose="020B0604030504040204" pitchFamily="34" charset="0"/>
                <a:ea typeface="Tahoma" panose="020B0604030504040204" pitchFamily="34" charset="0"/>
                <a:cs typeface="Tahoma" panose="020B0604030504040204" pitchFamily="34" charset="0"/>
              </a:rPr>
            </a:br>
            <a:r>
              <a:rPr lang="he-IL" sz="4800" b="1" dirty="0">
                <a:latin typeface="Tahoma" panose="020B0604030504040204" pitchFamily="34" charset="0"/>
                <a:ea typeface="Tahoma" panose="020B0604030504040204" pitchFamily="34" charset="0"/>
                <a:cs typeface="Tahoma" panose="020B0604030504040204" pitchFamily="34" charset="0"/>
              </a:rPr>
              <a:t>הליבה המעשית - </a:t>
            </a:r>
            <a:r>
              <a:rPr lang="en-US" sz="4800" b="1" dirty="0">
                <a:latin typeface="Tahoma" panose="020B0604030504040204" pitchFamily="34" charset="0"/>
                <a:ea typeface="Tahoma" panose="020B0604030504040204" pitchFamily="34" charset="0"/>
                <a:cs typeface="Tahoma" panose="020B0604030504040204" pitchFamily="34" charset="0"/>
              </a:rPr>
              <a:t>Core Practices</a:t>
            </a:r>
            <a:r>
              <a:rPr lang="he-IL" sz="4800" dirty="0">
                <a:latin typeface="Tahoma" panose="020B0604030504040204" pitchFamily="34" charset="0"/>
                <a:ea typeface="Tahoma" panose="020B0604030504040204" pitchFamily="34" charset="0"/>
                <a:cs typeface="Tahoma" panose="020B0604030504040204" pitchFamily="34" charset="0"/>
              </a:rPr>
              <a:t/>
            </a:r>
            <a:br>
              <a:rPr lang="he-IL" sz="4800" dirty="0">
                <a:latin typeface="Tahoma" panose="020B0604030504040204" pitchFamily="34" charset="0"/>
                <a:ea typeface="Tahoma" panose="020B0604030504040204" pitchFamily="34" charset="0"/>
                <a:cs typeface="Tahoma" panose="020B0604030504040204" pitchFamily="34" charset="0"/>
              </a:rPr>
            </a:br>
            <a:r>
              <a:rPr lang="he-IL" sz="5400" dirty="0" smtClean="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11</a:t>
            </a:fld>
            <a:endParaRPr lang="en-US"/>
          </a:p>
        </p:txBody>
      </p:sp>
      <p:sp>
        <p:nvSpPr>
          <p:cNvPr id="6" name="TextBox 5"/>
          <p:cNvSpPr txBox="1"/>
          <p:nvPr/>
        </p:nvSpPr>
        <p:spPr>
          <a:xfrm>
            <a:off x="195944" y="1869503"/>
            <a:ext cx="11230462" cy="3416320"/>
          </a:xfrm>
          <a:prstGeom prst="rect">
            <a:avLst/>
          </a:prstGeom>
          <a:noFill/>
        </p:spPr>
        <p:txBody>
          <a:bodyPr wrap="square" rtlCol="0">
            <a:spAutoFit/>
          </a:bodyPr>
          <a:lstStyle/>
          <a:p>
            <a:pPr lvl="0"/>
            <a:r>
              <a:rPr lang="he-IL" b="1" u="sng" dirty="0">
                <a:latin typeface="Tahoma" panose="020B0604030504040204" pitchFamily="34" charset="0"/>
                <a:ea typeface="Tahoma" panose="020B0604030504040204" pitchFamily="34" charset="0"/>
                <a:cs typeface="Tahoma" panose="020B0604030504040204" pitchFamily="34" charset="0"/>
              </a:rPr>
              <a:t>מיומנות אקטוארית (</a:t>
            </a:r>
            <a:r>
              <a:rPr lang="en-US" b="1" u="sng" dirty="0">
                <a:latin typeface="Tahoma" panose="020B0604030504040204" pitchFamily="34" charset="0"/>
                <a:ea typeface="Tahoma" panose="020B0604030504040204" pitchFamily="34" charset="0"/>
                <a:cs typeface="Tahoma" panose="020B0604030504040204" pitchFamily="34" charset="0"/>
              </a:rPr>
              <a:t>CP1</a:t>
            </a:r>
            <a:r>
              <a:rPr lang="he-IL" b="1" u="sng"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r>
              <a:rPr lang="he-IL" dirty="0" smtClean="0">
                <a:latin typeface="Tahoma" panose="020B0604030504040204" pitchFamily="34" charset="0"/>
                <a:ea typeface="Tahoma" panose="020B0604030504040204" pitchFamily="34" charset="0"/>
                <a:cs typeface="Tahoma" panose="020B0604030504040204" pitchFamily="34" charset="0"/>
              </a:rPr>
              <a:t>שתי </a:t>
            </a:r>
            <a:r>
              <a:rPr lang="he-IL" dirty="0">
                <a:latin typeface="Tahoma" panose="020B0604030504040204" pitchFamily="34" charset="0"/>
                <a:ea typeface="Tahoma" panose="020B0604030504040204" pitchFamily="34" charset="0"/>
                <a:cs typeface="Tahoma" panose="020B0604030504040204" pitchFamily="34" charset="0"/>
              </a:rPr>
              <a:t>בחינות </a:t>
            </a:r>
            <a:r>
              <a:rPr lang="he-IL" u="sng" dirty="0">
                <a:latin typeface="Tahoma" panose="020B0604030504040204" pitchFamily="34" charset="0"/>
                <a:ea typeface="Tahoma" panose="020B0604030504040204" pitchFamily="34" charset="0"/>
                <a:cs typeface="Tahoma" panose="020B0604030504040204" pitchFamily="34" charset="0"/>
              </a:rPr>
              <a:t>כתובות</a:t>
            </a:r>
            <a:r>
              <a:rPr lang="he-IL" dirty="0">
                <a:latin typeface="Tahoma" panose="020B0604030504040204" pitchFamily="34" charset="0"/>
                <a:ea typeface="Tahoma" panose="020B0604030504040204" pitchFamily="34" charset="0"/>
                <a:cs typeface="Tahoma" panose="020B0604030504040204" pitchFamily="34" charset="0"/>
              </a:rPr>
              <a:t>. יש להבחן בשתיהן ביחד.</a:t>
            </a:r>
            <a:endParaRPr lang="en-US" dirty="0">
              <a:latin typeface="Tahoma" panose="020B0604030504040204" pitchFamily="34" charset="0"/>
              <a:ea typeface="Tahoma" panose="020B0604030504040204" pitchFamily="34" charset="0"/>
              <a:cs typeface="Tahoma" panose="020B0604030504040204" pitchFamily="34" charset="0"/>
            </a:endParaRPr>
          </a:p>
          <a:p>
            <a:r>
              <a:rPr lang="he-IL" dirty="0">
                <a:latin typeface="Tahoma" panose="020B0604030504040204" pitchFamily="34" charset="0"/>
                <a:ea typeface="Tahoma" panose="020B0604030504040204" pitchFamily="34" charset="0"/>
                <a:cs typeface="Tahoma" panose="020B0604030504040204" pitchFamily="34" charset="0"/>
              </a:rPr>
              <a:t>הבחינה הראשונה </a:t>
            </a:r>
            <a:r>
              <a:rPr lang="he-IL" dirty="0" smtClean="0">
                <a:latin typeface="Tahoma" panose="020B0604030504040204" pitchFamily="34" charset="0"/>
                <a:ea typeface="Tahoma" panose="020B0604030504040204" pitchFamily="34" charset="0"/>
                <a:cs typeface="Tahoma" panose="020B0604030504040204" pitchFamily="34" charset="0"/>
              </a:rPr>
              <a:t>–שלוש שעות, שאלות </a:t>
            </a:r>
            <a:r>
              <a:rPr lang="he-IL" dirty="0">
                <a:latin typeface="Tahoma" panose="020B0604030504040204" pitchFamily="34" charset="0"/>
                <a:ea typeface="Tahoma" panose="020B0604030504040204" pitchFamily="34" charset="0"/>
                <a:cs typeface="Tahoma" panose="020B0604030504040204" pitchFamily="34" charset="0"/>
              </a:rPr>
              <a:t>הדורשות תשובות קצרות. </a:t>
            </a:r>
            <a:endParaRPr lang="en-US" dirty="0">
              <a:latin typeface="Tahoma" panose="020B0604030504040204" pitchFamily="34" charset="0"/>
              <a:ea typeface="Tahoma" panose="020B0604030504040204" pitchFamily="34" charset="0"/>
              <a:cs typeface="Tahoma" panose="020B0604030504040204" pitchFamily="34" charset="0"/>
            </a:endParaRPr>
          </a:p>
          <a:p>
            <a:r>
              <a:rPr lang="he-IL" dirty="0">
                <a:latin typeface="Tahoma" panose="020B0604030504040204" pitchFamily="34" charset="0"/>
                <a:ea typeface="Tahoma" panose="020B0604030504040204" pitchFamily="34" charset="0"/>
                <a:cs typeface="Tahoma" panose="020B0604030504040204" pitchFamily="34" charset="0"/>
              </a:rPr>
              <a:t>הבחינה </a:t>
            </a:r>
            <a:r>
              <a:rPr lang="he-IL" dirty="0" smtClean="0">
                <a:latin typeface="Tahoma" panose="020B0604030504040204" pitchFamily="34" charset="0"/>
                <a:ea typeface="Tahoma" panose="020B0604030504040204" pitchFamily="34" charset="0"/>
                <a:cs typeface="Tahoma" panose="020B0604030504040204" pitchFamily="34" charset="0"/>
              </a:rPr>
              <a:t>השנייה -  </a:t>
            </a:r>
            <a:r>
              <a:rPr lang="he-IL" dirty="0">
                <a:latin typeface="Tahoma" panose="020B0604030504040204" pitchFamily="34" charset="0"/>
                <a:ea typeface="Tahoma" panose="020B0604030504040204" pitchFamily="34" charset="0"/>
                <a:cs typeface="Tahoma" panose="020B0604030504040204" pitchFamily="34" charset="0"/>
              </a:rPr>
              <a:t>כוללת שאלת חקר (</a:t>
            </a:r>
            <a:r>
              <a:rPr lang="en-US" dirty="0">
                <a:latin typeface="Tahoma" panose="020B0604030504040204" pitchFamily="34" charset="0"/>
                <a:ea typeface="Tahoma" panose="020B0604030504040204" pitchFamily="34" charset="0"/>
                <a:cs typeface="Tahoma" panose="020B0604030504040204" pitchFamily="34" charset="0"/>
              </a:rPr>
              <a:t>case study</a:t>
            </a:r>
            <a:r>
              <a:rPr lang="he-IL" dirty="0">
                <a:latin typeface="Tahoma" panose="020B0604030504040204" pitchFamily="34" charset="0"/>
                <a:ea typeface="Tahoma" panose="020B0604030504040204" pitchFamily="34" charset="0"/>
                <a:cs typeface="Tahoma" panose="020B0604030504040204" pitchFamily="34" charset="0"/>
              </a:rPr>
              <a:t>) ובה </a:t>
            </a:r>
            <a:r>
              <a:rPr lang="he-IL" dirty="0" smtClean="0">
                <a:latin typeface="Tahoma" panose="020B0604030504040204" pitchFamily="34" charset="0"/>
                <a:ea typeface="Tahoma" panose="020B0604030504040204" pitchFamily="34" charset="0"/>
                <a:cs typeface="Tahoma" panose="020B0604030504040204" pitchFamily="34" charset="0"/>
              </a:rPr>
              <a:t>זמן </a:t>
            </a:r>
            <a:r>
              <a:rPr lang="he-IL" dirty="0">
                <a:latin typeface="Tahoma" panose="020B0604030504040204" pitchFamily="34" charset="0"/>
                <a:ea typeface="Tahoma" panose="020B0604030504040204" pitchFamily="34" charset="0"/>
                <a:cs typeface="Tahoma" panose="020B0604030504040204" pitchFamily="34" charset="0"/>
              </a:rPr>
              <a:t>מורחב </a:t>
            </a:r>
            <a:r>
              <a:rPr lang="he-IL" dirty="0" smtClean="0">
                <a:latin typeface="Tahoma" panose="020B0604030504040204" pitchFamily="34" charset="0"/>
                <a:ea typeface="Tahoma" panose="020B0604030504040204" pitchFamily="34" charset="0"/>
                <a:cs typeface="Tahoma" panose="020B0604030504040204" pitchFamily="34" charset="0"/>
              </a:rPr>
              <a:t>לתכנון (45 דק') </a:t>
            </a:r>
            <a:r>
              <a:rPr lang="he-IL" dirty="0">
                <a:latin typeface="Tahoma" panose="020B0604030504040204" pitchFamily="34" charset="0"/>
                <a:ea typeface="Tahoma" panose="020B0604030504040204" pitchFamily="34" charset="0"/>
                <a:cs typeface="Tahoma" panose="020B0604030504040204" pitchFamily="34" charset="0"/>
              </a:rPr>
              <a:t>וזמן </a:t>
            </a:r>
            <a:r>
              <a:rPr lang="he-IL" dirty="0" smtClean="0">
                <a:latin typeface="Tahoma" panose="020B0604030504040204" pitchFamily="34" charset="0"/>
                <a:ea typeface="Tahoma" panose="020B0604030504040204" pitchFamily="34" charset="0"/>
                <a:cs typeface="Tahoma" panose="020B0604030504040204" pitchFamily="34" charset="0"/>
              </a:rPr>
              <a:t>כתיבה (שעתיים וחצי).</a:t>
            </a:r>
            <a:endParaRPr lang="en-US" dirty="0">
              <a:latin typeface="Tahoma" panose="020B0604030504040204" pitchFamily="34" charset="0"/>
              <a:ea typeface="Tahoma" panose="020B0604030504040204" pitchFamily="34" charset="0"/>
              <a:cs typeface="Tahoma" panose="020B0604030504040204" pitchFamily="34" charset="0"/>
            </a:endParaRPr>
          </a:p>
          <a:p>
            <a:r>
              <a:rPr lang="he-IL"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a:p>
            <a:pPr lvl="0"/>
            <a:r>
              <a:rPr lang="he-IL" b="1" u="sng" dirty="0">
                <a:latin typeface="Tahoma" panose="020B0604030504040204" pitchFamily="34" charset="0"/>
                <a:ea typeface="Tahoma" panose="020B0604030504040204" pitchFamily="34" charset="0"/>
                <a:cs typeface="Tahoma" panose="020B0604030504040204" pitchFamily="34" charset="0"/>
              </a:rPr>
              <a:t>מידול עסקי (</a:t>
            </a:r>
            <a:r>
              <a:rPr lang="en-US" b="1" u="sng" dirty="0">
                <a:latin typeface="Tahoma" panose="020B0604030504040204" pitchFamily="34" charset="0"/>
                <a:ea typeface="Tahoma" panose="020B0604030504040204" pitchFamily="34" charset="0"/>
                <a:cs typeface="Tahoma" panose="020B0604030504040204" pitchFamily="34" charset="0"/>
              </a:rPr>
              <a:t>CP2</a:t>
            </a:r>
            <a:r>
              <a:rPr lang="he-IL" b="1" u="sng"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r>
              <a:rPr lang="he-IL" dirty="0" smtClean="0">
                <a:latin typeface="Tahoma" panose="020B0604030504040204" pitchFamily="34" charset="0"/>
                <a:ea typeface="Tahoma" panose="020B0604030504040204" pitchFamily="34" charset="0"/>
                <a:cs typeface="Tahoma" panose="020B0604030504040204" pitchFamily="34" charset="0"/>
              </a:rPr>
              <a:t>שתי </a:t>
            </a:r>
            <a:r>
              <a:rPr lang="he-IL" dirty="0">
                <a:latin typeface="Tahoma" panose="020B0604030504040204" pitchFamily="34" charset="0"/>
                <a:ea typeface="Tahoma" panose="020B0604030504040204" pitchFamily="34" charset="0"/>
                <a:cs typeface="Tahoma" panose="020B0604030504040204" pitchFamily="34" charset="0"/>
              </a:rPr>
              <a:t>בחינות </a:t>
            </a:r>
            <a:r>
              <a:rPr lang="he-IL" u="sng" dirty="0">
                <a:latin typeface="Tahoma" panose="020B0604030504040204" pitchFamily="34" charset="0"/>
                <a:ea typeface="Tahoma" panose="020B0604030504040204" pitchFamily="34" charset="0"/>
                <a:cs typeface="Tahoma" panose="020B0604030504040204" pitchFamily="34" charset="0"/>
              </a:rPr>
              <a:t>און ליין </a:t>
            </a:r>
            <a:r>
              <a:rPr lang="he-IL" dirty="0">
                <a:latin typeface="Tahoma" panose="020B0604030504040204" pitchFamily="34" charset="0"/>
                <a:ea typeface="Tahoma" panose="020B0604030504040204" pitchFamily="34" charset="0"/>
                <a:cs typeface="Tahoma" panose="020B0604030504040204" pitchFamily="34" charset="0"/>
              </a:rPr>
              <a:t>(מבוססות מחשב) בנות שלוש שעות כל אחת. יש להבחן בשתיהן ביחד. </a:t>
            </a:r>
            <a:endParaRPr lang="he-IL" dirty="0" smtClean="0">
              <a:latin typeface="Tahoma" panose="020B0604030504040204" pitchFamily="34" charset="0"/>
              <a:ea typeface="Tahoma" panose="020B0604030504040204" pitchFamily="34" charset="0"/>
              <a:cs typeface="Tahoma" panose="020B0604030504040204" pitchFamily="34" charset="0"/>
            </a:endParaRPr>
          </a:p>
          <a:p>
            <a:r>
              <a:rPr lang="he-IL" dirty="0" smtClean="0">
                <a:latin typeface="Tahoma" panose="020B0604030504040204" pitchFamily="34" charset="0"/>
                <a:ea typeface="Tahoma" panose="020B0604030504040204" pitchFamily="34" charset="0"/>
                <a:cs typeface="Tahoma" panose="020B0604030504040204" pitchFamily="34" charset="0"/>
              </a:rPr>
              <a:t>הבחינות תעסוקנה </a:t>
            </a:r>
            <a:r>
              <a:rPr lang="he-IL" dirty="0">
                <a:latin typeface="Tahoma" panose="020B0604030504040204" pitchFamily="34" charset="0"/>
                <a:ea typeface="Tahoma" panose="020B0604030504040204" pitchFamily="34" charset="0"/>
                <a:cs typeface="Tahoma" panose="020B0604030504040204" pitchFamily="34" charset="0"/>
              </a:rPr>
              <a:t>במידול נתונים, תיעוד העבודה, ניתוח השיטות ותקשורת עם מנתחי נתונים ואקטוארים.</a:t>
            </a:r>
            <a:endParaRPr lang="en-US" dirty="0">
              <a:latin typeface="Tahoma" panose="020B0604030504040204" pitchFamily="34" charset="0"/>
              <a:ea typeface="Tahoma" panose="020B0604030504040204" pitchFamily="34" charset="0"/>
              <a:cs typeface="Tahoma" panose="020B0604030504040204" pitchFamily="34" charset="0"/>
            </a:endParaRPr>
          </a:p>
          <a:p>
            <a:r>
              <a:rPr lang="he-IL"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a:p>
            <a:pPr lvl="0"/>
            <a:r>
              <a:rPr lang="he-IL" b="1" u="sng" dirty="0">
                <a:latin typeface="Tahoma" panose="020B0604030504040204" pitchFamily="34" charset="0"/>
                <a:ea typeface="Tahoma" panose="020B0604030504040204" pitchFamily="34" charset="0"/>
                <a:cs typeface="Tahoma" panose="020B0604030504040204" pitchFamily="34" charset="0"/>
              </a:rPr>
              <a:t>תקשורת עסקית (</a:t>
            </a:r>
            <a:r>
              <a:rPr lang="en-US" b="1" u="sng" dirty="0">
                <a:latin typeface="Tahoma" panose="020B0604030504040204" pitchFamily="34" charset="0"/>
                <a:ea typeface="Tahoma" panose="020B0604030504040204" pitchFamily="34" charset="0"/>
                <a:cs typeface="Tahoma" panose="020B0604030504040204" pitchFamily="34" charset="0"/>
              </a:rPr>
              <a:t>CP3</a:t>
            </a:r>
            <a:r>
              <a:rPr lang="he-IL" b="1" u="sng"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r>
              <a:rPr lang="he-IL" dirty="0" smtClean="0">
                <a:latin typeface="Tahoma" panose="020B0604030504040204" pitchFamily="34" charset="0"/>
                <a:ea typeface="Tahoma" panose="020B0604030504040204" pitchFamily="34" charset="0"/>
                <a:cs typeface="Tahoma" panose="020B0604030504040204" pitchFamily="34" charset="0"/>
              </a:rPr>
              <a:t>בחינה </a:t>
            </a:r>
            <a:r>
              <a:rPr lang="he-IL" dirty="0">
                <a:latin typeface="Tahoma" panose="020B0604030504040204" pitchFamily="34" charset="0"/>
                <a:ea typeface="Tahoma" panose="020B0604030504040204" pitchFamily="34" charset="0"/>
                <a:cs typeface="Tahoma" panose="020B0604030504040204" pitchFamily="34" charset="0"/>
              </a:rPr>
              <a:t>אחת </a:t>
            </a:r>
            <a:r>
              <a:rPr lang="he-IL" u="sng" dirty="0">
                <a:latin typeface="Tahoma" panose="020B0604030504040204" pitchFamily="34" charset="0"/>
                <a:ea typeface="Tahoma" panose="020B0604030504040204" pitchFamily="34" charset="0"/>
                <a:cs typeface="Tahoma" panose="020B0604030504040204" pitchFamily="34" charset="0"/>
              </a:rPr>
              <a:t>און ליין </a:t>
            </a:r>
            <a:r>
              <a:rPr lang="he-IL" dirty="0">
                <a:latin typeface="Tahoma" panose="020B0604030504040204" pitchFamily="34" charset="0"/>
                <a:ea typeface="Tahoma" panose="020B0604030504040204" pitchFamily="34" charset="0"/>
                <a:cs typeface="Tahoma" panose="020B0604030504040204" pitchFamily="34" charset="0"/>
              </a:rPr>
              <a:t>(מבוססת מחשב) בת שלוש שעות. </a:t>
            </a:r>
            <a:endParaRPr lang="he-IL" dirty="0" smtClean="0">
              <a:latin typeface="Tahoma" panose="020B0604030504040204" pitchFamily="34" charset="0"/>
              <a:ea typeface="Tahoma" panose="020B0604030504040204" pitchFamily="34" charset="0"/>
              <a:cs typeface="Tahoma" panose="020B0604030504040204" pitchFamily="34" charset="0"/>
            </a:endParaRPr>
          </a:p>
          <a:p>
            <a:r>
              <a:rPr lang="he-IL" dirty="0" smtClean="0">
                <a:latin typeface="Tahoma" panose="020B0604030504040204" pitchFamily="34" charset="0"/>
                <a:ea typeface="Tahoma" panose="020B0604030504040204" pitchFamily="34" charset="0"/>
                <a:cs typeface="Tahoma" panose="020B0604030504040204" pitchFamily="34" charset="0"/>
              </a:rPr>
              <a:t>הבחינה תעסוק </a:t>
            </a:r>
            <a:r>
              <a:rPr lang="he-IL" dirty="0">
                <a:latin typeface="Tahoma" panose="020B0604030504040204" pitchFamily="34" charset="0"/>
                <a:ea typeface="Tahoma" panose="020B0604030504040204" pitchFamily="34" charset="0"/>
                <a:cs typeface="Tahoma" panose="020B0604030504040204" pitchFamily="34" charset="0"/>
              </a:rPr>
              <a:t>במה ואיך לתקשר, וכן בתקשורת עם קהל שאינו אקטוארים ובהצדקת בחירת שיטות מסוימות.</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מלבן 2"/>
          <p:cNvSpPr/>
          <p:nvPr/>
        </p:nvSpPr>
        <p:spPr>
          <a:xfrm>
            <a:off x="2209800" y="5517913"/>
            <a:ext cx="8556170" cy="369332"/>
          </a:xfrm>
          <a:prstGeom prst="rect">
            <a:avLst/>
          </a:prstGeom>
        </p:spPr>
        <p:txBody>
          <a:bodyPr wrap="square">
            <a:spAutoFit/>
          </a:bodyPr>
          <a:lstStyle/>
          <a:p>
            <a:r>
              <a:rPr lang="he-IL" dirty="0">
                <a:solidFill>
                  <a:srgbClr val="0070C0"/>
                </a:solidFill>
                <a:latin typeface="Tahoma" panose="020B0604030504040204" pitchFamily="34" charset="0"/>
                <a:ea typeface="Tahoma" panose="020B0604030504040204" pitchFamily="34" charset="0"/>
                <a:cs typeface="Tahoma" panose="020B0604030504040204" pitchFamily="34" charset="0"/>
              </a:rPr>
              <a:t>חייבים לעבור את  </a:t>
            </a:r>
            <a: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t>כל המודולים</a:t>
            </a:r>
            <a:r>
              <a:rPr lang="he-IL" dirty="0">
                <a:solidFill>
                  <a:srgbClr val="0070C0"/>
                </a:solidFill>
                <a:latin typeface="Tahoma" panose="020B0604030504040204" pitchFamily="34" charset="0"/>
                <a:ea typeface="Tahoma" panose="020B0604030504040204" pitchFamily="34" charset="0"/>
                <a:cs typeface="Tahoma" panose="020B0604030504040204" pitchFamily="34" charset="0"/>
              </a:rPr>
              <a:t> הללו לקבלת מעמד עמית </a:t>
            </a:r>
            <a: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t>מתמחה</a:t>
            </a:r>
            <a:r>
              <a:rPr lang="he-IL" dirty="0">
                <a:solidFill>
                  <a:srgbClr val="0070C0"/>
                </a:solidFill>
                <a:latin typeface="Tahoma" panose="020B0604030504040204" pitchFamily="34" charset="0"/>
                <a:ea typeface="Tahoma" panose="020B0604030504040204" pitchFamily="34" charset="0"/>
                <a:cs typeface="Tahoma" panose="020B0604030504040204" pitchFamily="34" charset="0"/>
              </a:rPr>
              <a:t> או חבר </a:t>
            </a:r>
            <a: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t>מלא</a:t>
            </a:r>
            <a:r>
              <a:rPr lang="he-IL" dirty="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863736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831573"/>
            <a:ext cx="9144000" cy="2269436"/>
          </a:xfrm>
        </p:spPr>
        <p:txBody>
          <a:bodyPr>
            <a:noAutofit/>
          </a:bodyPr>
          <a:lstStyle/>
          <a:p>
            <a:pPr rtl="0"/>
            <a:r>
              <a:rPr lang="he-IL" sz="4800" b="1" dirty="0">
                <a:latin typeface="Tahoma" panose="020B0604030504040204" pitchFamily="34" charset="0"/>
                <a:ea typeface="Tahoma" panose="020B0604030504040204" pitchFamily="34" charset="0"/>
                <a:cs typeface="Tahoma" panose="020B0604030504040204" pitchFamily="34" charset="0"/>
              </a:rPr>
              <a:t>על מה נדבר?</a:t>
            </a:r>
            <a:r>
              <a:rPr lang="he-IL" sz="5400" dirty="0"/>
              <a:t/>
            </a:r>
            <a:br>
              <a:rPr lang="he-IL" sz="5400" dirty="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12</a:t>
            </a:fld>
            <a:endParaRPr lang="en-US"/>
          </a:p>
        </p:txBody>
      </p:sp>
      <p:sp>
        <p:nvSpPr>
          <p:cNvPr id="6" name="TextBox 5"/>
          <p:cNvSpPr txBox="1"/>
          <p:nvPr/>
        </p:nvSpPr>
        <p:spPr>
          <a:xfrm>
            <a:off x="1948070" y="1934817"/>
            <a:ext cx="8772940" cy="3970318"/>
          </a:xfrm>
          <a:prstGeom prst="rect">
            <a:avLst/>
          </a:prstGeom>
          <a:noFill/>
        </p:spPr>
        <p:txBody>
          <a:bodyPr wrap="square" rtlCol="0">
            <a:spAutoFit/>
          </a:bodyPr>
          <a:lstStyle/>
          <a:p>
            <a:pPr marL="285750" indent="-28575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רקע</a:t>
            </a:r>
          </a:p>
          <a:p>
            <a:pPr marL="285750" indent="-285750">
              <a:buFont typeface="Wingdings" panose="05000000000000000000" pitchFamily="2" charset="2"/>
              <a:buChar char="v"/>
            </a:pPr>
            <a:r>
              <a:rPr lang="he-IL" sz="2400" b="1" dirty="0" smtClean="0">
                <a:solidFill>
                  <a:srgbClr val="C9AF67"/>
                </a:solidFill>
                <a:latin typeface="Tahoma" panose="020B0604030504040204" pitchFamily="34" charset="0"/>
                <a:ea typeface="Tahoma" panose="020B0604030504040204" pitchFamily="34" charset="0"/>
                <a:cs typeface="Tahoma" panose="020B0604030504040204" pitchFamily="34" charset="0"/>
              </a:rPr>
              <a:t>חלק א - לימודים</a:t>
            </a: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עקרונות הליבה - </a:t>
            </a:r>
            <a:r>
              <a:rPr lang="en-US" sz="2400" dirty="0">
                <a:latin typeface="Tahoma" panose="020B0604030504040204" pitchFamily="34" charset="0"/>
                <a:ea typeface="Tahoma" panose="020B0604030504040204" pitchFamily="34" charset="0"/>
                <a:cs typeface="Tahoma" panose="020B0604030504040204" pitchFamily="34" charset="0"/>
              </a:rPr>
              <a:t>Core Principles</a:t>
            </a:r>
            <a:endParaRPr lang="he-IL" sz="2400" dirty="0">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הליבה המעשית - </a:t>
            </a:r>
            <a:r>
              <a:rPr lang="en-US" sz="2400" dirty="0">
                <a:latin typeface="Tahoma" panose="020B0604030504040204" pitchFamily="34" charset="0"/>
                <a:ea typeface="Tahoma" panose="020B0604030504040204" pitchFamily="34" charset="0"/>
                <a:cs typeface="Tahoma" panose="020B0604030504040204" pitchFamily="34" charset="0"/>
              </a:rPr>
              <a:t>Core Practices</a:t>
            </a:r>
            <a:endParaRPr lang="he-IL" sz="2400" dirty="0">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b="1" dirty="0">
                <a:solidFill>
                  <a:srgbClr val="C9AF67"/>
                </a:solidFill>
                <a:latin typeface="Tahoma" panose="020B0604030504040204" pitchFamily="34" charset="0"/>
                <a:ea typeface="Tahoma" panose="020B0604030504040204" pitchFamily="34" charset="0"/>
                <a:cs typeface="Tahoma" panose="020B0604030504040204" pitchFamily="34" charset="0"/>
              </a:rPr>
              <a:t>עקרונות המומחיות -</a:t>
            </a:r>
            <a:r>
              <a:rPr lang="en-US" sz="2400" b="1" dirty="0">
                <a:solidFill>
                  <a:srgbClr val="C9AF67"/>
                </a:solidFill>
                <a:latin typeface="Tahoma" panose="020B0604030504040204" pitchFamily="34" charset="0"/>
                <a:ea typeface="Tahoma" panose="020B0604030504040204" pitchFamily="34" charset="0"/>
                <a:cs typeface="Tahoma" panose="020B0604030504040204" pitchFamily="34" charset="0"/>
              </a:rPr>
              <a:t>Specialist Principles  </a:t>
            </a: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מומחיות מתקדמת </a:t>
            </a:r>
            <a:r>
              <a:rPr lang="en-US" sz="2400" dirty="0">
                <a:latin typeface="Tahoma" panose="020B0604030504040204" pitchFamily="34" charset="0"/>
                <a:ea typeface="Tahoma" panose="020B0604030504040204" pitchFamily="34" charset="0"/>
                <a:cs typeface="Tahoma" panose="020B0604030504040204" pitchFamily="34" charset="0"/>
              </a:rPr>
              <a:t>Specialist Advanced</a:t>
            </a: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חלק ב - מקצועיות – </a:t>
            </a:r>
            <a:r>
              <a:rPr lang="en-US" sz="2400" dirty="0">
                <a:latin typeface="Tahoma" panose="020B0604030504040204" pitchFamily="34" charset="0"/>
                <a:ea typeface="Tahoma" panose="020B0604030504040204" pitchFamily="34" charset="0"/>
                <a:cs typeface="Tahoma" panose="020B0604030504040204" pitchFamily="34" charset="0"/>
              </a:rPr>
              <a:t>Professionalism </a:t>
            </a:r>
            <a:endParaRPr lang="he-IL"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חלק ג – נסיון מקצועי ואישי </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הוראות המעבר מהתכנית הקיימת לתכנית החדשה</a:t>
            </a:r>
          </a:p>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9786797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408561" y="597162"/>
            <a:ext cx="10683490" cy="896132"/>
          </a:xfrm>
        </p:spPr>
        <p:txBody>
          <a:bodyPr>
            <a:noAutofit/>
          </a:bodyPr>
          <a:lstStyle/>
          <a:p>
            <a:r>
              <a:rPr lang="he-IL" sz="4400" b="1" dirty="0" smtClean="0">
                <a:latin typeface="Tahoma" panose="020B0604030504040204" pitchFamily="34" charset="0"/>
                <a:ea typeface="Tahoma" panose="020B0604030504040204" pitchFamily="34" charset="0"/>
                <a:cs typeface="Tahoma" panose="020B0604030504040204" pitchFamily="34" charset="0"/>
              </a:rPr>
              <a:t>עקרונות </a:t>
            </a:r>
            <a:r>
              <a:rPr lang="he-IL" sz="4400" b="1" dirty="0">
                <a:latin typeface="Tahoma" panose="020B0604030504040204" pitchFamily="34" charset="0"/>
                <a:ea typeface="Tahoma" panose="020B0604030504040204" pitchFamily="34" charset="0"/>
                <a:cs typeface="Tahoma" panose="020B0604030504040204" pitchFamily="34" charset="0"/>
              </a:rPr>
              <a:t>המומחיות </a:t>
            </a:r>
            <a:r>
              <a:rPr lang="he-IL" sz="4800" b="1" dirty="0">
                <a:latin typeface="Tahoma" panose="020B0604030504040204" pitchFamily="34" charset="0"/>
                <a:ea typeface="Tahoma" panose="020B0604030504040204" pitchFamily="34" charset="0"/>
                <a:cs typeface="Tahoma" panose="020B0604030504040204" pitchFamily="34" charset="0"/>
              </a:rPr>
              <a:t>-</a:t>
            </a:r>
            <a:r>
              <a:rPr lang="en-US" sz="3200" b="1" dirty="0">
                <a:latin typeface="Tahoma" panose="020B0604030504040204" pitchFamily="34" charset="0"/>
                <a:ea typeface="Tahoma" panose="020B0604030504040204" pitchFamily="34" charset="0"/>
                <a:cs typeface="Tahoma" panose="020B0604030504040204" pitchFamily="34" charset="0"/>
              </a:rPr>
              <a:t>Specialist Principles  </a:t>
            </a:r>
            <a:endParaRPr lang="en-US" sz="32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13</a:t>
            </a:fld>
            <a:endParaRPr lang="en-US"/>
          </a:p>
        </p:txBody>
      </p:sp>
      <p:sp>
        <p:nvSpPr>
          <p:cNvPr id="6" name="TextBox 5"/>
          <p:cNvSpPr txBox="1"/>
          <p:nvPr/>
        </p:nvSpPr>
        <p:spPr>
          <a:xfrm>
            <a:off x="1948070" y="1934817"/>
            <a:ext cx="8772940" cy="646331"/>
          </a:xfrm>
          <a:prstGeom prst="rect">
            <a:avLst/>
          </a:prstGeom>
          <a:noFill/>
        </p:spPr>
        <p:txBody>
          <a:bodyPr wrap="square" rtlCol="0">
            <a:spAutoFit/>
          </a:bodyPr>
          <a:lstStyle/>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pic>
        <p:nvPicPr>
          <p:cNvPr id="7" name="תמונה 6"/>
          <p:cNvPicPr/>
          <p:nvPr/>
        </p:nvPicPr>
        <p:blipFill rotWithShape="1">
          <a:blip r:embed="rId4"/>
          <a:srcRect l="14263" t="59647" r="29173" b="12344"/>
          <a:stretch/>
        </p:blipFill>
        <p:spPr bwMode="auto">
          <a:xfrm>
            <a:off x="3213463" y="2246811"/>
            <a:ext cx="6283234" cy="2103119"/>
          </a:xfrm>
          <a:prstGeom prst="rect">
            <a:avLst/>
          </a:prstGeom>
          <a:ln>
            <a:noFill/>
          </a:ln>
          <a:extLst>
            <a:ext uri="{53640926-AAD7-44D8-BBD7-CCE9431645EC}">
              <a14:shadowObscured xmlns:a14="http://schemas.microsoft.com/office/drawing/2010/main"/>
            </a:ext>
          </a:extLst>
        </p:spPr>
      </p:pic>
      <p:sp>
        <p:nvSpPr>
          <p:cNvPr id="3" name="מלבן 2"/>
          <p:cNvSpPr/>
          <p:nvPr/>
        </p:nvSpPr>
        <p:spPr>
          <a:xfrm>
            <a:off x="3213463" y="4992933"/>
            <a:ext cx="6096000" cy="836126"/>
          </a:xfrm>
          <a:prstGeom prst="rect">
            <a:avLst/>
          </a:prstGeom>
        </p:spPr>
        <p:txBody>
          <a:bodyPr>
            <a:spAutoFit/>
          </a:bodyPr>
          <a:lstStyle/>
          <a:p>
            <a:pPr>
              <a:lnSpc>
                <a:spcPct val="115000"/>
              </a:lnSpc>
              <a:spcAft>
                <a:spcPts val="1000"/>
              </a:spcAft>
            </a:pPr>
            <a:r>
              <a:rPr lang="he-IL" dirty="0">
                <a:solidFill>
                  <a:srgbClr val="0070C0"/>
                </a:solidFill>
                <a:latin typeface="Calibri" panose="020F0502020204030204" pitchFamily="34" charset="0"/>
                <a:ea typeface="Times New Roman" panose="02020603050405020304" pitchFamily="18" charset="0"/>
                <a:cs typeface="Tahoma" panose="020B0604030504040204" pitchFamily="34" charset="0"/>
              </a:rPr>
              <a:t>יש לעבור </a:t>
            </a:r>
            <a:r>
              <a:rPr lang="he-IL" b="1" dirty="0">
                <a:solidFill>
                  <a:srgbClr val="0070C0"/>
                </a:solidFill>
                <a:latin typeface="Calibri" panose="020F0502020204030204" pitchFamily="34" charset="0"/>
                <a:ea typeface="Times New Roman" panose="02020603050405020304" pitchFamily="18" charset="0"/>
                <a:cs typeface="Tahoma" panose="020B0604030504040204" pitchFamily="34" charset="0"/>
              </a:rPr>
              <a:t>שני נושאים</a:t>
            </a:r>
            <a:r>
              <a:rPr lang="he-IL" dirty="0">
                <a:solidFill>
                  <a:srgbClr val="0070C0"/>
                </a:solidFill>
                <a:latin typeface="Calibri" panose="020F0502020204030204" pitchFamily="34" charset="0"/>
                <a:ea typeface="Times New Roman" panose="02020603050405020304" pitchFamily="18" charset="0"/>
                <a:cs typeface="Tahoma" panose="020B0604030504040204" pitchFamily="34" charset="0"/>
              </a:rPr>
              <a:t> לצורך קבלת מעמד חבר </a:t>
            </a:r>
            <a:r>
              <a:rPr lang="he-IL" b="1" dirty="0">
                <a:solidFill>
                  <a:srgbClr val="0070C0"/>
                </a:solidFill>
                <a:latin typeface="Calibri" panose="020F0502020204030204" pitchFamily="34" charset="0"/>
                <a:ea typeface="Times New Roman" panose="02020603050405020304" pitchFamily="18" charset="0"/>
                <a:cs typeface="Tahoma" panose="020B0604030504040204" pitchFamily="34" charset="0"/>
              </a:rPr>
              <a:t>מלא</a:t>
            </a:r>
            <a:r>
              <a:rPr lang="he-IL" dirty="0">
                <a:solidFill>
                  <a:srgbClr val="0070C0"/>
                </a:solidFill>
                <a:latin typeface="Calibri" panose="020F0502020204030204" pitchFamily="34" charset="0"/>
                <a:ea typeface="Times New Roman" panose="02020603050405020304" pitchFamily="18" charset="0"/>
                <a:cs typeface="Tahoma" panose="020B0604030504040204" pitchFamily="34" charset="0"/>
              </a:rPr>
              <a:t>. </a:t>
            </a:r>
            <a:endParaRPr lang="he-IL" dirty="0" smtClean="0">
              <a:solidFill>
                <a:srgbClr val="0070C0"/>
              </a:solidFill>
              <a:latin typeface="Calibri" panose="020F0502020204030204" pitchFamily="34" charset="0"/>
              <a:ea typeface="Times New Roman" panose="02020603050405020304" pitchFamily="18" charset="0"/>
              <a:cs typeface="Tahoma" panose="020B0604030504040204" pitchFamily="34" charset="0"/>
            </a:endParaRPr>
          </a:p>
          <a:p>
            <a:pPr>
              <a:lnSpc>
                <a:spcPct val="115000"/>
              </a:lnSpc>
              <a:spcAft>
                <a:spcPts val="1000"/>
              </a:spcAft>
            </a:pPr>
            <a:r>
              <a:rPr lang="he-IL" u="sng" dirty="0" smtClean="0">
                <a:solidFill>
                  <a:srgbClr val="0070C0"/>
                </a:solidFill>
                <a:latin typeface="Calibri" panose="020F0502020204030204" pitchFamily="34" charset="0"/>
                <a:ea typeface="Times New Roman" panose="02020603050405020304" pitchFamily="18" charset="0"/>
                <a:cs typeface="Tahoma" panose="020B0604030504040204" pitchFamily="34" charset="0"/>
              </a:rPr>
              <a:t>אין </a:t>
            </a:r>
            <a:r>
              <a:rPr lang="he-IL" u="sng" dirty="0">
                <a:solidFill>
                  <a:srgbClr val="0070C0"/>
                </a:solidFill>
                <a:latin typeface="Calibri" panose="020F0502020204030204" pitchFamily="34" charset="0"/>
                <a:ea typeface="Times New Roman" panose="02020603050405020304" pitchFamily="18" charset="0"/>
                <a:cs typeface="Tahoma" panose="020B0604030504040204" pitchFamily="34" charset="0"/>
              </a:rPr>
              <a:t>צורך</a:t>
            </a:r>
            <a:r>
              <a:rPr lang="he-IL" dirty="0">
                <a:solidFill>
                  <a:srgbClr val="0070C0"/>
                </a:solidFill>
                <a:latin typeface="Calibri" panose="020F0502020204030204" pitchFamily="34" charset="0"/>
                <a:ea typeface="Times New Roman" panose="02020603050405020304" pitchFamily="18" charset="0"/>
                <a:cs typeface="Tahoma" panose="020B0604030504040204" pitchFamily="34" charset="0"/>
              </a:rPr>
              <a:t> להשלים את כל הנושאים בעקרונות המומחיות.</a:t>
            </a:r>
            <a:endParaRPr lang="en-US"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6623816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831573"/>
            <a:ext cx="9144000" cy="2269436"/>
          </a:xfrm>
        </p:spPr>
        <p:txBody>
          <a:bodyPr>
            <a:noAutofit/>
          </a:bodyPr>
          <a:lstStyle/>
          <a:p>
            <a:pPr rtl="0"/>
            <a:r>
              <a:rPr lang="he-IL" sz="4800" b="1" dirty="0">
                <a:latin typeface="Tahoma" panose="020B0604030504040204" pitchFamily="34" charset="0"/>
                <a:ea typeface="Tahoma" panose="020B0604030504040204" pitchFamily="34" charset="0"/>
                <a:cs typeface="Tahoma" panose="020B0604030504040204" pitchFamily="34" charset="0"/>
              </a:rPr>
              <a:t>על מה נדבר?</a:t>
            </a:r>
            <a:r>
              <a:rPr lang="he-IL" sz="5400" dirty="0"/>
              <a:t/>
            </a:r>
            <a:br>
              <a:rPr lang="he-IL" sz="5400" dirty="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14</a:t>
            </a:fld>
            <a:endParaRPr lang="en-US"/>
          </a:p>
        </p:txBody>
      </p:sp>
      <p:sp>
        <p:nvSpPr>
          <p:cNvPr id="6" name="TextBox 5"/>
          <p:cNvSpPr txBox="1"/>
          <p:nvPr/>
        </p:nvSpPr>
        <p:spPr>
          <a:xfrm>
            <a:off x="1948070" y="1934817"/>
            <a:ext cx="8772940" cy="3970318"/>
          </a:xfrm>
          <a:prstGeom prst="rect">
            <a:avLst/>
          </a:prstGeom>
          <a:noFill/>
        </p:spPr>
        <p:txBody>
          <a:bodyPr wrap="square" rtlCol="0">
            <a:spAutoFit/>
          </a:bodyPr>
          <a:lstStyle/>
          <a:p>
            <a:pPr marL="285750" indent="-28575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רקע</a:t>
            </a:r>
          </a:p>
          <a:p>
            <a:pPr marL="285750" indent="-285750">
              <a:buFont typeface="Wingdings" panose="05000000000000000000" pitchFamily="2" charset="2"/>
              <a:buChar char="v"/>
            </a:pPr>
            <a:r>
              <a:rPr lang="he-IL" sz="2400" b="1" dirty="0" smtClean="0">
                <a:solidFill>
                  <a:srgbClr val="C9AF67"/>
                </a:solidFill>
                <a:latin typeface="Tahoma" panose="020B0604030504040204" pitchFamily="34" charset="0"/>
                <a:ea typeface="Tahoma" panose="020B0604030504040204" pitchFamily="34" charset="0"/>
                <a:cs typeface="Tahoma" panose="020B0604030504040204" pitchFamily="34" charset="0"/>
              </a:rPr>
              <a:t>חלק א - לימודים</a:t>
            </a: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עקרונות הליבה - </a:t>
            </a:r>
            <a:r>
              <a:rPr lang="en-US" sz="2400" dirty="0">
                <a:latin typeface="Tahoma" panose="020B0604030504040204" pitchFamily="34" charset="0"/>
                <a:ea typeface="Tahoma" panose="020B0604030504040204" pitchFamily="34" charset="0"/>
                <a:cs typeface="Tahoma" panose="020B0604030504040204" pitchFamily="34" charset="0"/>
              </a:rPr>
              <a:t>Core Principles</a:t>
            </a:r>
            <a:endParaRPr lang="he-IL" sz="2400" dirty="0">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הליבה המעשית - </a:t>
            </a:r>
            <a:r>
              <a:rPr lang="en-US" sz="2400" dirty="0">
                <a:latin typeface="Tahoma" panose="020B0604030504040204" pitchFamily="34" charset="0"/>
                <a:ea typeface="Tahoma" panose="020B0604030504040204" pitchFamily="34" charset="0"/>
                <a:cs typeface="Tahoma" panose="020B0604030504040204" pitchFamily="34" charset="0"/>
              </a:rPr>
              <a:t>Core Practices</a:t>
            </a:r>
            <a:endParaRPr lang="he-IL" sz="2400" dirty="0">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עקרונות המומחיות -</a:t>
            </a:r>
            <a:r>
              <a:rPr lang="en-US" sz="2400" dirty="0">
                <a:latin typeface="Tahoma" panose="020B0604030504040204" pitchFamily="34" charset="0"/>
                <a:ea typeface="Tahoma" panose="020B0604030504040204" pitchFamily="34" charset="0"/>
                <a:cs typeface="Tahoma" panose="020B0604030504040204" pitchFamily="34" charset="0"/>
              </a:rPr>
              <a:t>Specialist Principles  </a:t>
            </a:r>
          </a:p>
          <a:p>
            <a:pPr marL="447675" indent="433388">
              <a:buFont typeface="Wingdings" panose="05000000000000000000" pitchFamily="2" charset="2"/>
              <a:buChar char="§"/>
            </a:pPr>
            <a:r>
              <a:rPr lang="he-IL" sz="2400" b="1" dirty="0">
                <a:solidFill>
                  <a:srgbClr val="C9AF67"/>
                </a:solidFill>
                <a:latin typeface="Tahoma" panose="020B0604030504040204" pitchFamily="34" charset="0"/>
                <a:ea typeface="Tahoma" panose="020B0604030504040204" pitchFamily="34" charset="0"/>
                <a:cs typeface="Tahoma" panose="020B0604030504040204" pitchFamily="34" charset="0"/>
              </a:rPr>
              <a:t>מומחיות מתקדמת </a:t>
            </a:r>
            <a:r>
              <a:rPr lang="en-US" sz="2400" b="1" dirty="0">
                <a:solidFill>
                  <a:srgbClr val="C9AF67"/>
                </a:solidFill>
                <a:latin typeface="Tahoma" panose="020B0604030504040204" pitchFamily="34" charset="0"/>
                <a:ea typeface="Tahoma" panose="020B0604030504040204" pitchFamily="34" charset="0"/>
                <a:cs typeface="Tahoma" panose="020B0604030504040204" pitchFamily="34" charset="0"/>
              </a:rPr>
              <a:t>Specialist Advanced</a:t>
            </a: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חלק ב - מקצועיות – </a:t>
            </a:r>
            <a:r>
              <a:rPr lang="en-US" sz="2400" dirty="0">
                <a:latin typeface="Tahoma" panose="020B0604030504040204" pitchFamily="34" charset="0"/>
                <a:ea typeface="Tahoma" panose="020B0604030504040204" pitchFamily="34" charset="0"/>
                <a:cs typeface="Tahoma" panose="020B0604030504040204" pitchFamily="34" charset="0"/>
              </a:rPr>
              <a:t>Professionalism </a:t>
            </a:r>
            <a:endParaRPr lang="he-IL"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חלק ג – נסיון מקצועי ואישי </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הוראות המעבר מהתכנית הקיימת לתכנית החדשה</a:t>
            </a:r>
          </a:p>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243526912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55643" y="798878"/>
            <a:ext cx="10220077" cy="1405789"/>
          </a:xfrm>
        </p:spPr>
        <p:txBody>
          <a:bodyPr>
            <a:noAutofit/>
          </a:bodyPr>
          <a:lstStyle/>
          <a:p>
            <a:r>
              <a:rPr lang="he-IL" sz="4800" b="1" dirty="0" smtClean="0">
                <a:latin typeface="Tahoma" panose="020B0604030504040204" pitchFamily="34" charset="0"/>
                <a:ea typeface="Tahoma" panose="020B0604030504040204" pitchFamily="34" charset="0"/>
                <a:cs typeface="Tahoma" panose="020B0604030504040204" pitchFamily="34" charset="0"/>
              </a:rPr>
              <a:t/>
            </a:r>
            <a:br>
              <a:rPr lang="he-IL" sz="4800" b="1" dirty="0" smtClean="0">
                <a:latin typeface="Tahoma" panose="020B0604030504040204" pitchFamily="34" charset="0"/>
                <a:ea typeface="Tahoma" panose="020B0604030504040204" pitchFamily="34" charset="0"/>
                <a:cs typeface="Tahoma" panose="020B0604030504040204" pitchFamily="34" charset="0"/>
              </a:rPr>
            </a:br>
            <a:r>
              <a:rPr lang="he-IL" sz="4400" b="1" dirty="0">
                <a:latin typeface="Tahoma" panose="020B0604030504040204" pitchFamily="34" charset="0"/>
                <a:ea typeface="Tahoma" panose="020B0604030504040204" pitchFamily="34" charset="0"/>
                <a:cs typeface="Tahoma" panose="020B0604030504040204" pitchFamily="34" charset="0"/>
              </a:rPr>
              <a:t>מומחיות מתקדמת </a:t>
            </a:r>
            <a:r>
              <a:rPr lang="en-US" sz="3600" b="1" dirty="0" smtClean="0">
                <a:latin typeface="Tahoma" panose="020B0604030504040204" pitchFamily="34" charset="0"/>
                <a:ea typeface="Tahoma" panose="020B0604030504040204" pitchFamily="34" charset="0"/>
                <a:cs typeface="Tahoma" panose="020B0604030504040204" pitchFamily="34" charset="0"/>
              </a:rPr>
              <a:t>Specialist </a:t>
            </a:r>
            <a:r>
              <a:rPr lang="en-US" sz="3600" b="1" dirty="0">
                <a:latin typeface="Tahoma" panose="020B0604030504040204" pitchFamily="34" charset="0"/>
                <a:ea typeface="Tahoma" panose="020B0604030504040204" pitchFamily="34" charset="0"/>
                <a:cs typeface="Tahoma" panose="020B0604030504040204" pitchFamily="34" charset="0"/>
              </a:rPr>
              <a:t>Advanced</a:t>
            </a:r>
            <a:r>
              <a:rPr lang="en-US" sz="4000" b="1" dirty="0">
                <a:latin typeface="Tahoma" panose="020B0604030504040204" pitchFamily="34" charset="0"/>
                <a:ea typeface="Tahoma" panose="020B0604030504040204" pitchFamily="34" charset="0"/>
                <a:cs typeface="Tahoma" panose="020B0604030504040204" pitchFamily="34" charset="0"/>
              </a:rPr>
              <a:t/>
            </a:r>
            <a:br>
              <a:rPr lang="en-US" sz="4000" b="1" dirty="0">
                <a:latin typeface="Tahoma" panose="020B0604030504040204" pitchFamily="34" charset="0"/>
                <a:ea typeface="Tahoma" panose="020B0604030504040204" pitchFamily="34" charset="0"/>
                <a:cs typeface="Tahoma" panose="020B0604030504040204" pitchFamily="34" charset="0"/>
              </a:rPr>
            </a:br>
            <a:r>
              <a:rPr lang="he-IL" sz="5400" dirty="0" smtClean="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15</a:t>
            </a:fld>
            <a:endParaRPr lang="en-US"/>
          </a:p>
        </p:txBody>
      </p:sp>
      <p:sp>
        <p:nvSpPr>
          <p:cNvPr id="6" name="TextBox 5"/>
          <p:cNvSpPr txBox="1"/>
          <p:nvPr/>
        </p:nvSpPr>
        <p:spPr>
          <a:xfrm>
            <a:off x="1948070" y="1934817"/>
            <a:ext cx="8772940" cy="646331"/>
          </a:xfrm>
          <a:prstGeom prst="rect">
            <a:avLst/>
          </a:prstGeom>
          <a:noFill/>
        </p:spPr>
        <p:txBody>
          <a:bodyPr wrap="square" rtlCol="0">
            <a:spAutoFit/>
          </a:bodyPr>
          <a:lstStyle/>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pic>
        <p:nvPicPr>
          <p:cNvPr id="7" name="תמונה 6"/>
          <p:cNvPicPr/>
          <p:nvPr/>
        </p:nvPicPr>
        <p:blipFill rotWithShape="1">
          <a:blip r:embed="rId4"/>
          <a:srcRect l="19125" t="32158" r="33549" b="41390"/>
          <a:stretch/>
        </p:blipFill>
        <p:spPr bwMode="auto">
          <a:xfrm>
            <a:off x="3122023" y="2257982"/>
            <a:ext cx="5535581" cy="1881503"/>
          </a:xfrm>
          <a:prstGeom prst="rect">
            <a:avLst/>
          </a:prstGeom>
          <a:ln>
            <a:noFill/>
          </a:ln>
          <a:extLst>
            <a:ext uri="{53640926-AAD7-44D8-BBD7-CCE9431645EC}">
              <a14:shadowObscured xmlns:a14="http://schemas.microsoft.com/office/drawing/2010/main"/>
            </a:ext>
          </a:extLst>
        </p:spPr>
      </p:pic>
      <p:sp>
        <p:nvSpPr>
          <p:cNvPr id="3" name="מלבן 2"/>
          <p:cNvSpPr/>
          <p:nvPr/>
        </p:nvSpPr>
        <p:spPr>
          <a:xfrm>
            <a:off x="2904309" y="4859046"/>
            <a:ext cx="6096000" cy="836126"/>
          </a:xfrm>
          <a:prstGeom prst="rect">
            <a:avLst/>
          </a:prstGeom>
        </p:spPr>
        <p:txBody>
          <a:bodyPr>
            <a:spAutoFit/>
          </a:bodyPr>
          <a:lstStyle/>
          <a:p>
            <a:pPr>
              <a:lnSpc>
                <a:spcPct val="115000"/>
              </a:lnSpc>
              <a:spcAft>
                <a:spcPts val="1000"/>
              </a:spcAft>
            </a:pPr>
            <a:r>
              <a:rPr lang="he-IL" dirty="0">
                <a:solidFill>
                  <a:srgbClr val="0070C0"/>
                </a:solidFill>
                <a:latin typeface="Calibri" panose="020F0502020204030204" pitchFamily="34" charset="0"/>
                <a:ea typeface="Times New Roman" panose="02020603050405020304" pitchFamily="18" charset="0"/>
                <a:cs typeface="Tahoma" panose="020B0604030504040204" pitchFamily="34" charset="0"/>
              </a:rPr>
              <a:t>יש לעבור </a:t>
            </a:r>
            <a:r>
              <a:rPr lang="he-IL" b="1" dirty="0">
                <a:solidFill>
                  <a:srgbClr val="0070C0"/>
                </a:solidFill>
                <a:latin typeface="Calibri" panose="020F0502020204030204" pitchFamily="34" charset="0"/>
                <a:ea typeface="Times New Roman" panose="02020603050405020304" pitchFamily="18" charset="0"/>
                <a:cs typeface="Tahoma" panose="020B0604030504040204" pitchFamily="34" charset="0"/>
              </a:rPr>
              <a:t>נושא אחד</a:t>
            </a:r>
            <a:r>
              <a:rPr lang="he-IL" dirty="0">
                <a:solidFill>
                  <a:srgbClr val="0070C0"/>
                </a:solidFill>
                <a:latin typeface="Calibri" panose="020F0502020204030204" pitchFamily="34" charset="0"/>
                <a:ea typeface="Times New Roman" panose="02020603050405020304" pitchFamily="18" charset="0"/>
                <a:cs typeface="Tahoma" panose="020B0604030504040204" pitchFamily="34" charset="0"/>
              </a:rPr>
              <a:t> לצורך קבלת מעמד חבר </a:t>
            </a:r>
            <a:r>
              <a:rPr lang="he-IL" b="1" dirty="0">
                <a:solidFill>
                  <a:srgbClr val="0070C0"/>
                </a:solidFill>
                <a:latin typeface="Calibri" panose="020F0502020204030204" pitchFamily="34" charset="0"/>
                <a:ea typeface="Times New Roman" panose="02020603050405020304" pitchFamily="18" charset="0"/>
                <a:cs typeface="Tahoma" panose="020B0604030504040204" pitchFamily="34" charset="0"/>
              </a:rPr>
              <a:t>מלא</a:t>
            </a:r>
            <a:r>
              <a:rPr lang="he-IL" dirty="0">
                <a:solidFill>
                  <a:srgbClr val="0070C0"/>
                </a:solidFill>
                <a:latin typeface="Calibri" panose="020F0502020204030204" pitchFamily="34" charset="0"/>
                <a:ea typeface="Times New Roman" panose="02020603050405020304" pitchFamily="18" charset="0"/>
                <a:cs typeface="Tahoma" panose="020B0604030504040204" pitchFamily="34" charset="0"/>
              </a:rPr>
              <a:t>. </a:t>
            </a:r>
            <a:endParaRPr lang="he-IL" dirty="0" smtClean="0">
              <a:solidFill>
                <a:srgbClr val="0070C0"/>
              </a:solidFill>
              <a:latin typeface="Calibri" panose="020F0502020204030204" pitchFamily="34" charset="0"/>
              <a:ea typeface="Times New Roman" panose="02020603050405020304" pitchFamily="18" charset="0"/>
              <a:cs typeface="Tahoma" panose="020B0604030504040204" pitchFamily="34" charset="0"/>
            </a:endParaRPr>
          </a:p>
          <a:p>
            <a:pPr>
              <a:lnSpc>
                <a:spcPct val="115000"/>
              </a:lnSpc>
              <a:spcAft>
                <a:spcPts val="1000"/>
              </a:spcAft>
            </a:pPr>
            <a:r>
              <a:rPr lang="he-IL" u="sng" dirty="0" smtClean="0">
                <a:solidFill>
                  <a:srgbClr val="0070C0"/>
                </a:solidFill>
                <a:latin typeface="Calibri" panose="020F0502020204030204" pitchFamily="34" charset="0"/>
                <a:ea typeface="Times New Roman" panose="02020603050405020304" pitchFamily="18" charset="0"/>
                <a:cs typeface="Tahoma" panose="020B0604030504040204" pitchFamily="34" charset="0"/>
              </a:rPr>
              <a:t>אין </a:t>
            </a:r>
            <a:r>
              <a:rPr lang="he-IL" u="sng" dirty="0">
                <a:solidFill>
                  <a:srgbClr val="0070C0"/>
                </a:solidFill>
                <a:latin typeface="Calibri" panose="020F0502020204030204" pitchFamily="34" charset="0"/>
                <a:ea typeface="Times New Roman" panose="02020603050405020304" pitchFamily="18" charset="0"/>
                <a:cs typeface="Tahoma" panose="020B0604030504040204" pitchFamily="34" charset="0"/>
              </a:rPr>
              <a:t>צורך</a:t>
            </a:r>
            <a:r>
              <a:rPr lang="he-IL" dirty="0">
                <a:solidFill>
                  <a:srgbClr val="0070C0"/>
                </a:solidFill>
                <a:latin typeface="Calibri" panose="020F0502020204030204" pitchFamily="34" charset="0"/>
                <a:ea typeface="Times New Roman" panose="02020603050405020304" pitchFamily="18" charset="0"/>
                <a:cs typeface="Tahoma" panose="020B0604030504040204" pitchFamily="34" charset="0"/>
              </a:rPr>
              <a:t> להשלים את כל הנושאים בעקרונות המומחיות.</a:t>
            </a:r>
            <a:endParaRPr lang="en-US"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559739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831573"/>
            <a:ext cx="9144000" cy="2269436"/>
          </a:xfrm>
        </p:spPr>
        <p:txBody>
          <a:bodyPr>
            <a:noAutofit/>
          </a:bodyPr>
          <a:lstStyle/>
          <a:p>
            <a:pPr rtl="0"/>
            <a:r>
              <a:rPr lang="he-IL" sz="4800" b="1" dirty="0">
                <a:latin typeface="Tahoma" panose="020B0604030504040204" pitchFamily="34" charset="0"/>
                <a:ea typeface="Tahoma" panose="020B0604030504040204" pitchFamily="34" charset="0"/>
                <a:cs typeface="Tahoma" panose="020B0604030504040204" pitchFamily="34" charset="0"/>
              </a:rPr>
              <a:t>על מה נדבר?</a:t>
            </a:r>
            <a:r>
              <a:rPr lang="he-IL" sz="5400" dirty="0"/>
              <a:t/>
            </a:r>
            <a:br>
              <a:rPr lang="he-IL" sz="5400" dirty="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16</a:t>
            </a:fld>
            <a:endParaRPr lang="en-US"/>
          </a:p>
        </p:txBody>
      </p:sp>
      <p:sp>
        <p:nvSpPr>
          <p:cNvPr id="6" name="TextBox 5"/>
          <p:cNvSpPr txBox="1"/>
          <p:nvPr/>
        </p:nvSpPr>
        <p:spPr>
          <a:xfrm>
            <a:off x="1948070" y="1934817"/>
            <a:ext cx="8772940" cy="3970318"/>
          </a:xfrm>
          <a:prstGeom prst="rect">
            <a:avLst/>
          </a:prstGeom>
          <a:noFill/>
        </p:spPr>
        <p:txBody>
          <a:bodyPr wrap="square" rtlCol="0">
            <a:spAutoFit/>
          </a:bodyPr>
          <a:lstStyle/>
          <a:p>
            <a:pPr marL="285750" indent="-28575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רקע</a:t>
            </a:r>
          </a:p>
          <a:p>
            <a:pPr marL="285750" indent="-28575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חלק א - לימודים</a:t>
            </a:r>
          </a:p>
          <a:p>
            <a:pPr marL="447675" indent="433388">
              <a:buFont typeface="Wingdings" panose="05000000000000000000" pitchFamily="2" charset="2"/>
              <a:buChar char="§"/>
            </a:pPr>
            <a:r>
              <a:rPr lang="he-IL" sz="2400" dirty="0" smtClean="0">
                <a:latin typeface="Tahoma" panose="020B0604030504040204" pitchFamily="34" charset="0"/>
                <a:ea typeface="Tahoma" panose="020B0604030504040204" pitchFamily="34" charset="0"/>
                <a:cs typeface="Tahoma" panose="020B0604030504040204" pitchFamily="34" charset="0"/>
              </a:rPr>
              <a:t>עקרונות הליבה - </a:t>
            </a:r>
            <a:r>
              <a:rPr lang="en-US" sz="2400" dirty="0" smtClean="0">
                <a:latin typeface="Tahoma" panose="020B0604030504040204" pitchFamily="34" charset="0"/>
                <a:ea typeface="Tahoma" panose="020B0604030504040204" pitchFamily="34" charset="0"/>
                <a:cs typeface="Tahoma" panose="020B0604030504040204" pitchFamily="34" charset="0"/>
              </a:rPr>
              <a:t>Core Principles</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הליבה המעשית - </a:t>
            </a:r>
            <a:r>
              <a:rPr lang="en-US" sz="2400" dirty="0">
                <a:latin typeface="Tahoma" panose="020B0604030504040204" pitchFamily="34" charset="0"/>
                <a:ea typeface="Tahoma" panose="020B0604030504040204" pitchFamily="34" charset="0"/>
                <a:cs typeface="Tahoma" panose="020B0604030504040204" pitchFamily="34" charset="0"/>
              </a:rPr>
              <a:t>Core Practices</a:t>
            </a:r>
            <a:endParaRPr lang="he-IL" sz="2400" dirty="0">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עקרונות המומחיות -</a:t>
            </a:r>
            <a:r>
              <a:rPr lang="en-US" sz="2400" dirty="0">
                <a:latin typeface="Tahoma" panose="020B0604030504040204" pitchFamily="34" charset="0"/>
                <a:ea typeface="Tahoma" panose="020B0604030504040204" pitchFamily="34" charset="0"/>
                <a:cs typeface="Tahoma" panose="020B0604030504040204" pitchFamily="34" charset="0"/>
              </a:rPr>
              <a:t>Specialist Principles  </a:t>
            </a: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מומחיות מתקדמת </a:t>
            </a:r>
            <a:r>
              <a:rPr lang="en-US" sz="2400" dirty="0">
                <a:latin typeface="Tahoma" panose="020B0604030504040204" pitchFamily="34" charset="0"/>
                <a:ea typeface="Tahoma" panose="020B0604030504040204" pitchFamily="34" charset="0"/>
                <a:cs typeface="Tahoma" panose="020B0604030504040204" pitchFamily="34" charset="0"/>
              </a:rPr>
              <a:t>Specialist Advanced</a:t>
            </a:r>
          </a:p>
          <a:p>
            <a:pPr marL="285750" indent="-285750">
              <a:buFont typeface="Wingdings" panose="05000000000000000000" pitchFamily="2" charset="2"/>
              <a:buChar char="v"/>
            </a:pPr>
            <a:r>
              <a:rPr lang="he-IL" sz="2400" b="1" dirty="0">
                <a:solidFill>
                  <a:srgbClr val="C9AF67"/>
                </a:solidFill>
                <a:latin typeface="Tahoma" panose="020B0604030504040204" pitchFamily="34" charset="0"/>
                <a:ea typeface="Tahoma" panose="020B0604030504040204" pitchFamily="34" charset="0"/>
                <a:cs typeface="Tahoma" panose="020B0604030504040204" pitchFamily="34" charset="0"/>
              </a:rPr>
              <a:t>חלק ב - מקצועיות – </a:t>
            </a:r>
            <a:r>
              <a:rPr lang="en-US" sz="2400" b="1" dirty="0">
                <a:solidFill>
                  <a:srgbClr val="C9AF67"/>
                </a:solidFill>
                <a:latin typeface="Tahoma" panose="020B0604030504040204" pitchFamily="34" charset="0"/>
                <a:ea typeface="Tahoma" panose="020B0604030504040204" pitchFamily="34" charset="0"/>
                <a:cs typeface="Tahoma" panose="020B0604030504040204" pitchFamily="34" charset="0"/>
              </a:rPr>
              <a:t>Professionalism </a:t>
            </a:r>
            <a:endParaRPr lang="he-IL" sz="2400" b="1" dirty="0">
              <a:solidFill>
                <a:srgbClr val="C9AF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חלק ג – נסיון מקצועי ואישי </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הוראות המעבר מהתכנית הקיימת לתכנית החדשה</a:t>
            </a:r>
          </a:p>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4025395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0" y="428017"/>
            <a:ext cx="10220077" cy="1132122"/>
          </a:xfrm>
        </p:spPr>
        <p:txBody>
          <a:bodyPr>
            <a:noAutofit/>
          </a:bodyPr>
          <a:lstStyle/>
          <a:p>
            <a:r>
              <a:rPr lang="he-IL" sz="4800" b="1" dirty="0">
                <a:latin typeface="Tahoma" panose="020B0604030504040204" pitchFamily="34" charset="0"/>
                <a:ea typeface="Tahoma" panose="020B0604030504040204" pitchFamily="34" charset="0"/>
                <a:cs typeface="Tahoma" panose="020B0604030504040204" pitchFamily="34" charset="0"/>
              </a:rPr>
              <a:t>מקצועיות – </a:t>
            </a:r>
            <a:r>
              <a:rPr lang="en-US" sz="4800" b="1" dirty="0">
                <a:latin typeface="Tahoma" panose="020B0604030504040204" pitchFamily="34" charset="0"/>
                <a:ea typeface="Tahoma" panose="020B0604030504040204" pitchFamily="34" charset="0"/>
                <a:cs typeface="Tahoma" panose="020B0604030504040204" pitchFamily="34" charset="0"/>
              </a:rPr>
              <a:t>Professionalism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17</a:t>
            </a:fld>
            <a:endParaRPr lang="en-US"/>
          </a:p>
        </p:txBody>
      </p:sp>
      <p:sp>
        <p:nvSpPr>
          <p:cNvPr id="6" name="TextBox 5"/>
          <p:cNvSpPr txBox="1"/>
          <p:nvPr/>
        </p:nvSpPr>
        <p:spPr>
          <a:xfrm>
            <a:off x="13668" y="2034768"/>
            <a:ext cx="11531874" cy="3785652"/>
          </a:xfrm>
          <a:prstGeom prst="rect">
            <a:avLst/>
          </a:prstGeom>
          <a:noFill/>
        </p:spPr>
        <p:txBody>
          <a:bodyPr wrap="square" rtlCol="0">
            <a:spAutoFit/>
          </a:bodyPr>
          <a:lstStyle/>
          <a:p>
            <a:r>
              <a:rPr lang="he-IL" sz="2400" dirty="0">
                <a:latin typeface="Tahoma" panose="020B0604030504040204" pitchFamily="34" charset="0"/>
                <a:ea typeface="Tahoma" panose="020B0604030504040204" pitchFamily="34" charset="0"/>
                <a:cs typeface="Tahoma" panose="020B0604030504040204" pitchFamily="34" charset="0"/>
              </a:rPr>
              <a:t>מטרה - לפתח הבנה כיצד ליישם את הקוד האקטוארי  הלכה למעשה.</a:t>
            </a:r>
          </a:p>
          <a:p>
            <a:endParaRPr lang="he-IL" sz="2400" b="1" dirty="0" smtClean="0">
              <a:latin typeface="Tahoma" panose="020B0604030504040204" pitchFamily="34" charset="0"/>
              <a:ea typeface="Tahoma" panose="020B0604030504040204" pitchFamily="34" charset="0"/>
              <a:cs typeface="Tahoma" panose="020B0604030504040204" pitchFamily="34" charset="0"/>
            </a:endParaRPr>
          </a:p>
          <a:p>
            <a:r>
              <a:rPr lang="he-IL" sz="2400" b="1" dirty="0" smtClean="0">
                <a:latin typeface="Tahoma" panose="020B0604030504040204" pitchFamily="34" charset="0"/>
                <a:ea typeface="Tahoma" panose="020B0604030504040204" pitchFamily="34" charset="0"/>
                <a:cs typeface="Tahoma" panose="020B0604030504040204" pitchFamily="34" charset="0"/>
              </a:rPr>
              <a:t>שלב </a:t>
            </a:r>
            <a:r>
              <a:rPr lang="he-IL" sz="2400" b="1" dirty="0">
                <a:latin typeface="Tahoma" panose="020B0604030504040204" pitchFamily="34" charset="0"/>
                <a:ea typeface="Tahoma" panose="020B0604030504040204" pitchFamily="34" charset="0"/>
                <a:cs typeface="Tahoma" panose="020B0604030504040204" pitchFamily="34" charset="0"/>
              </a:rPr>
              <a:t>1</a:t>
            </a:r>
            <a:r>
              <a:rPr lang="he-IL" sz="2400" dirty="0">
                <a:latin typeface="Tahoma" panose="020B0604030504040204" pitchFamily="34" charset="0"/>
                <a:ea typeface="Tahoma" panose="020B0604030504040204" pitchFamily="34" charset="0"/>
                <a:cs typeface="Tahoma" panose="020B0604030504040204" pitchFamily="34" charset="0"/>
              </a:rPr>
              <a:t> - מבחן מודעות מקצועית. </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r>
              <a:rPr lang="he-IL" sz="2400" dirty="0" smtClean="0">
                <a:latin typeface="Tahoma" panose="020B0604030504040204" pitchFamily="34" charset="0"/>
                <a:ea typeface="Tahoma" panose="020B0604030504040204" pitchFamily="34" charset="0"/>
                <a:cs typeface="Tahoma" panose="020B0604030504040204" pitchFamily="34" charset="0"/>
              </a:rPr>
              <a:t>מבחן </a:t>
            </a:r>
            <a:r>
              <a:rPr lang="he-IL" sz="2400" dirty="0">
                <a:latin typeface="Tahoma" panose="020B0604030504040204" pitchFamily="34" charset="0"/>
                <a:ea typeface="Tahoma" panose="020B0604030504040204" pitchFamily="34" charset="0"/>
                <a:cs typeface="Tahoma" panose="020B0604030504040204" pitchFamily="34" charset="0"/>
              </a:rPr>
              <a:t>אמריקאי במחשב (און ליין) בן 90 </a:t>
            </a:r>
            <a:r>
              <a:rPr lang="he-IL" sz="2400" dirty="0" smtClean="0">
                <a:latin typeface="Tahoma" panose="020B0604030504040204" pitchFamily="34" charset="0"/>
                <a:ea typeface="Tahoma" panose="020B0604030504040204" pitchFamily="34" charset="0"/>
                <a:cs typeface="Tahoma" panose="020B0604030504040204" pitchFamily="34" charset="0"/>
              </a:rPr>
              <a:t>דקות</a:t>
            </a:r>
          </a:p>
          <a:p>
            <a:r>
              <a:rPr lang="he-IL" sz="2400" dirty="0" smtClean="0">
                <a:latin typeface="Tahoma" panose="020B0604030504040204" pitchFamily="34" charset="0"/>
                <a:ea typeface="Tahoma" panose="020B0604030504040204" pitchFamily="34" charset="0"/>
                <a:cs typeface="Tahoma" panose="020B0604030504040204" pitchFamily="34" charset="0"/>
              </a:rPr>
              <a:t>מומלץ </a:t>
            </a:r>
            <a:r>
              <a:rPr lang="he-IL" sz="2400" dirty="0">
                <a:latin typeface="Tahoma" panose="020B0604030504040204" pitchFamily="34" charset="0"/>
                <a:ea typeface="Tahoma" panose="020B0604030504040204" pitchFamily="34" charset="0"/>
                <a:cs typeface="Tahoma" panose="020B0604030504040204" pitchFamily="34" charset="0"/>
              </a:rPr>
              <a:t>להבחן בו במהלך שנת החברות הראשונה</a:t>
            </a:r>
            <a:r>
              <a:rPr lang="he-IL" sz="2400" dirty="0" smtClean="0">
                <a:latin typeface="Tahoma" panose="020B0604030504040204" pitchFamily="34" charset="0"/>
                <a:ea typeface="Tahoma" panose="020B0604030504040204" pitchFamily="34" charset="0"/>
                <a:cs typeface="Tahoma" panose="020B0604030504040204" pitchFamily="34" charset="0"/>
              </a:rPr>
              <a:t>.</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he-IL" sz="2400" b="1" dirty="0">
                <a:latin typeface="Tahoma" panose="020B0604030504040204" pitchFamily="34" charset="0"/>
                <a:ea typeface="Tahoma" panose="020B0604030504040204" pitchFamily="34" charset="0"/>
                <a:cs typeface="Tahoma" panose="020B0604030504040204" pitchFamily="34" charset="0"/>
              </a:rPr>
              <a:t>שלב 2</a:t>
            </a:r>
            <a:r>
              <a:rPr lang="he-IL" sz="2400" dirty="0">
                <a:latin typeface="Tahoma" panose="020B0604030504040204" pitchFamily="34" charset="0"/>
                <a:ea typeface="Tahoma" panose="020B0604030504040204" pitchFamily="34" charset="0"/>
                <a:cs typeface="Tahoma" panose="020B0604030504040204" pitchFamily="34" charset="0"/>
              </a:rPr>
              <a:t> - קורס כשירות </a:t>
            </a:r>
            <a:r>
              <a:rPr lang="he-IL" sz="2400" dirty="0" smtClean="0">
                <a:latin typeface="Tahoma" panose="020B0604030504040204" pitchFamily="34" charset="0"/>
                <a:ea typeface="Tahoma" panose="020B0604030504040204" pitchFamily="34" charset="0"/>
                <a:cs typeface="Tahoma" panose="020B0604030504040204" pitchFamily="34" charset="0"/>
              </a:rPr>
              <a:t>מקצועית.</a:t>
            </a:r>
          </a:p>
          <a:p>
            <a:r>
              <a:rPr lang="he-IL" sz="2400" dirty="0" smtClean="0">
                <a:latin typeface="Tahoma" panose="020B0604030504040204" pitchFamily="34" charset="0"/>
                <a:ea typeface="Tahoma" panose="020B0604030504040204" pitchFamily="34" charset="0"/>
                <a:cs typeface="Tahoma" panose="020B0604030504040204" pitchFamily="34" charset="0"/>
              </a:rPr>
              <a:t>קורס </a:t>
            </a:r>
            <a:r>
              <a:rPr lang="he-IL" sz="2400" dirty="0">
                <a:latin typeface="Tahoma" panose="020B0604030504040204" pitchFamily="34" charset="0"/>
                <a:ea typeface="Tahoma" panose="020B0604030504040204" pitchFamily="34" charset="0"/>
                <a:cs typeface="Tahoma" panose="020B0604030504040204" pitchFamily="34" charset="0"/>
              </a:rPr>
              <a:t>און ליין, הממשיך בפיתוח המקצועיות באמצעות דיון מקרה בוחן (</a:t>
            </a:r>
            <a:r>
              <a:rPr lang="en-US" sz="2400" dirty="0">
                <a:latin typeface="Tahoma" panose="020B0604030504040204" pitchFamily="34" charset="0"/>
                <a:ea typeface="Tahoma" panose="020B0604030504040204" pitchFamily="34" charset="0"/>
                <a:cs typeface="Tahoma" panose="020B0604030504040204" pitchFamily="34" charset="0"/>
              </a:rPr>
              <a:t>case study</a:t>
            </a:r>
            <a:r>
              <a:rPr lang="he-IL" sz="2400" dirty="0">
                <a:latin typeface="Tahoma" panose="020B0604030504040204" pitchFamily="34" charset="0"/>
                <a:ea typeface="Tahoma" panose="020B0604030504040204" pitchFamily="34" charset="0"/>
                <a:cs typeface="Tahoma" panose="020B0604030504040204" pitchFamily="34" charset="0"/>
              </a:rPr>
              <a:t>). </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r>
              <a:rPr lang="he-IL" sz="2400" dirty="0" smtClean="0">
                <a:latin typeface="Tahoma" panose="020B0604030504040204" pitchFamily="34" charset="0"/>
                <a:ea typeface="Tahoma" panose="020B0604030504040204" pitchFamily="34" charset="0"/>
                <a:cs typeface="Tahoma" panose="020B0604030504040204" pitchFamily="34" charset="0"/>
              </a:rPr>
              <a:t>הקורס </a:t>
            </a:r>
            <a:r>
              <a:rPr lang="he-IL" sz="2400" dirty="0">
                <a:latin typeface="Tahoma" panose="020B0604030504040204" pitchFamily="34" charset="0"/>
                <a:ea typeface="Tahoma" panose="020B0604030504040204" pitchFamily="34" charset="0"/>
                <a:cs typeface="Tahoma" panose="020B0604030504040204" pitchFamily="34" charset="0"/>
              </a:rPr>
              <a:t>עוסק במושגי מקצועיות ואתיקה עסקית ודורש שיפוט וקבלת החלטות בפתרון בעיות.</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4105312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831573"/>
            <a:ext cx="9144000" cy="2269436"/>
          </a:xfrm>
        </p:spPr>
        <p:txBody>
          <a:bodyPr>
            <a:noAutofit/>
          </a:bodyPr>
          <a:lstStyle/>
          <a:p>
            <a:pPr rtl="0"/>
            <a:r>
              <a:rPr lang="he-IL" sz="4800" b="1" dirty="0">
                <a:latin typeface="Tahoma" panose="020B0604030504040204" pitchFamily="34" charset="0"/>
                <a:ea typeface="Tahoma" panose="020B0604030504040204" pitchFamily="34" charset="0"/>
                <a:cs typeface="Tahoma" panose="020B0604030504040204" pitchFamily="34" charset="0"/>
              </a:rPr>
              <a:t>על מה נדבר?</a:t>
            </a:r>
            <a:r>
              <a:rPr lang="he-IL" sz="5400" dirty="0"/>
              <a:t/>
            </a:r>
            <a:br>
              <a:rPr lang="he-IL" sz="5400" dirty="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18</a:t>
            </a:fld>
            <a:endParaRPr lang="en-US"/>
          </a:p>
        </p:txBody>
      </p:sp>
      <p:sp>
        <p:nvSpPr>
          <p:cNvPr id="6" name="TextBox 5"/>
          <p:cNvSpPr txBox="1"/>
          <p:nvPr/>
        </p:nvSpPr>
        <p:spPr>
          <a:xfrm>
            <a:off x="1948070" y="1934817"/>
            <a:ext cx="8772940" cy="3970318"/>
          </a:xfrm>
          <a:prstGeom prst="rect">
            <a:avLst/>
          </a:prstGeom>
          <a:noFill/>
        </p:spPr>
        <p:txBody>
          <a:bodyPr wrap="square" rtlCol="0">
            <a:spAutoFit/>
          </a:bodyPr>
          <a:lstStyle/>
          <a:p>
            <a:pPr marL="285750" indent="-28575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רקע</a:t>
            </a:r>
          </a:p>
          <a:p>
            <a:pPr marL="285750" indent="-28575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חלק א - לימודים</a:t>
            </a:r>
          </a:p>
          <a:p>
            <a:pPr marL="447675" indent="433388">
              <a:buFont typeface="Wingdings" panose="05000000000000000000" pitchFamily="2" charset="2"/>
              <a:buChar char="§"/>
            </a:pPr>
            <a:r>
              <a:rPr lang="he-IL" sz="2400" dirty="0" smtClean="0">
                <a:latin typeface="Tahoma" panose="020B0604030504040204" pitchFamily="34" charset="0"/>
                <a:ea typeface="Tahoma" panose="020B0604030504040204" pitchFamily="34" charset="0"/>
                <a:cs typeface="Tahoma" panose="020B0604030504040204" pitchFamily="34" charset="0"/>
              </a:rPr>
              <a:t>עקרונות הליבה - </a:t>
            </a:r>
            <a:r>
              <a:rPr lang="en-US" sz="2400" dirty="0" smtClean="0">
                <a:latin typeface="Tahoma" panose="020B0604030504040204" pitchFamily="34" charset="0"/>
                <a:ea typeface="Tahoma" panose="020B0604030504040204" pitchFamily="34" charset="0"/>
                <a:cs typeface="Tahoma" panose="020B0604030504040204" pitchFamily="34" charset="0"/>
              </a:rPr>
              <a:t>Core Principles</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הליבה המעשית - </a:t>
            </a:r>
            <a:r>
              <a:rPr lang="en-US" sz="2400" dirty="0">
                <a:latin typeface="Tahoma" panose="020B0604030504040204" pitchFamily="34" charset="0"/>
                <a:ea typeface="Tahoma" panose="020B0604030504040204" pitchFamily="34" charset="0"/>
                <a:cs typeface="Tahoma" panose="020B0604030504040204" pitchFamily="34" charset="0"/>
              </a:rPr>
              <a:t>Core Practices</a:t>
            </a:r>
            <a:endParaRPr lang="he-IL" sz="2400" dirty="0">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עקרונות המומחיות -</a:t>
            </a:r>
            <a:r>
              <a:rPr lang="en-US" sz="2400" dirty="0">
                <a:latin typeface="Tahoma" panose="020B0604030504040204" pitchFamily="34" charset="0"/>
                <a:ea typeface="Tahoma" panose="020B0604030504040204" pitchFamily="34" charset="0"/>
                <a:cs typeface="Tahoma" panose="020B0604030504040204" pitchFamily="34" charset="0"/>
              </a:rPr>
              <a:t>Specialist Principles  </a:t>
            </a: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מומחיות מתקדמת </a:t>
            </a:r>
            <a:r>
              <a:rPr lang="en-US" sz="2400" dirty="0">
                <a:latin typeface="Tahoma" panose="020B0604030504040204" pitchFamily="34" charset="0"/>
                <a:ea typeface="Tahoma" panose="020B0604030504040204" pitchFamily="34" charset="0"/>
                <a:cs typeface="Tahoma" panose="020B0604030504040204" pitchFamily="34" charset="0"/>
              </a:rPr>
              <a:t>Specialist Advanced</a:t>
            </a: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חלק ב - מקצועיות – </a:t>
            </a:r>
            <a:r>
              <a:rPr lang="en-US" sz="2400" dirty="0">
                <a:latin typeface="Tahoma" panose="020B0604030504040204" pitchFamily="34" charset="0"/>
                <a:ea typeface="Tahoma" panose="020B0604030504040204" pitchFamily="34" charset="0"/>
                <a:cs typeface="Tahoma" panose="020B0604030504040204" pitchFamily="34" charset="0"/>
              </a:rPr>
              <a:t>Professionalism </a:t>
            </a:r>
            <a:endParaRPr lang="he-IL"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he-IL" sz="2400" b="1" dirty="0">
                <a:solidFill>
                  <a:srgbClr val="C9AF67"/>
                </a:solidFill>
                <a:latin typeface="Tahoma" panose="020B0604030504040204" pitchFamily="34" charset="0"/>
                <a:ea typeface="Tahoma" panose="020B0604030504040204" pitchFamily="34" charset="0"/>
                <a:cs typeface="Tahoma" panose="020B0604030504040204" pitchFamily="34" charset="0"/>
              </a:rPr>
              <a:t>חלק ג – נסיון מקצועי ואישי </a:t>
            </a: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הוראות המעבר מהתכנית הקיימת לתכנית החדשה</a:t>
            </a:r>
          </a:p>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259951335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0" y="428017"/>
            <a:ext cx="10220077" cy="1132122"/>
          </a:xfrm>
        </p:spPr>
        <p:txBody>
          <a:bodyPr>
            <a:noAutofit/>
          </a:bodyPr>
          <a:lstStyle/>
          <a:p>
            <a:r>
              <a:rPr lang="he-IL" sz="4800" b="1" dirty="0" smtClean="0">
                <a:latin typeface="Tahoma" panose="020B0604030504040204" pitchFamily="34" charset="0"/>
                <a:ea typeface="Tahoma" panose="020B0604030504040204" pitchFamily="34" charset="0"/>
                <a:cs typeface="Tahoma" panose="020B0604030504040204" pitchFamily="34" charset="0"/>
              </a:rPr>
              <a:t>נסיון מקצועי ואישי</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19</a:t>
            </a:fld>
            <a:endParaRPr lang="en-US"/>
          </a:p>
        </p:txBody>
      </p:sp>
      <p:sp>
        <p:nvSpPr>
          <p:cNvPr id="7" name="TextBox 6"/>
          <p:cNvSpPr txBox="1"/>
          <p:nvPr/>
        </p:nvSpPr>
        <p:spPr>
          <a:xfrm>
            <a:off x="13668" y="1857528"/>
            <a:ext cx="11531874" cy="5262979"/>
          </a:xfrm>
          <a:prstGeom prst="rect">
            <a:avLst/>
          </a:prstGeom>
          <a:noFill/>
        </p:spPr>
        <p:txBody>
          <a:bodyPr wrap="square" rtlCol="0">
            <a:spAutoFit/>
          </a:bodyPr>
          <a:lstStyle/>
          <a:p>
            <a:r>
              <a:rPr lang="he-IL" sz="2400" dirty="0" smtClean="0">
                <a:latin typeface="Tahoma" panose="020B0604030504040204" pitchFamily="34" charset="0"/>
                <a:ea typeface="Tahoma" panose="020B0604030504040204" pitchFamily="34" charset="0"/>
                <a:cs typeface="Tahoma" panose="020B0604030504040204" pitchFamily="34" charset="0"/>
              </a:rPr>
              <a:t>המטרה – רכישת כישורים </a:t>
            </a:r>
            <a:r>
              <a:rPr lang="he-IL" sz="2400" dirty="0">
                <a:latin typeface="Tahoma" panose="020B0604030504040204" pitchFamily="34" charset="0"/>
                <a:ea typeface="Tahoma" panose="020B0604030504040204" pitchFamily="34" charset="0"/>
                <a:cs typeface="Tahoma" panose="020B0604030504040204" pitchFamily="34" charset="0"/>
              </a:rPr>
              <a:t>רלוונטיים וניסיון מעשי בסביבת עבודה. </a:t>
            </a:r>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he-IL" sz="2400" dirty="0" smtClean="0">
              <a:latin typeface="Tahoma" panose="020B0604030504040204" pitchFamily="34" charset="0"/>
              <a:ea typeface="Tahoma" panose="020B0604030504040204" pitchFamily="34" charset="0"/>
              <a:cs typeface="Tahoma" panose="020B0604030504040204" pitchFamily="34" charset="0"/>
            </a:endParaRPr>
          </a:p>
          <a:p>
            <a:r>
              <a:rPr lang="he-IL" sz="2400" dirty="0" smtClean="0">
                <a:latin typeface="Tahoma" panose="020B0604030504040204" pitchFamily="34" charset="0"/>
                <a:ea typeface="Tahoma" panose="020B0604030504040204" pitchFamily="34" charset="0"/>
                <a:cs typeface="Tahoma" panose="020B0604030504040204" pitchFamily="34" charset="0"/>
              </a:rPr>
              <a:t>דרישת </a:t>
            </a:r>
            <a:r>
              <a:rPr lang="en-US" sz="2400" dirty="0">
                <a:latin typeface="Tahoma" panose="020B0604030504040204" pitchFamily="34" charset="0"/>
                <a:ea typeface="Tahoma" panose="020B0604030504040204" pitchFamily="34" charset="0"/>
                <a:cs typeface="Tahoma" panose="020B0604030504040204" pitchFamily="34" charset="0"/>
              </a:rPr>
              <a:t>PPD</a:t>
            </a:r>
            <a:r>
              <a:rPr lang="he-IL" sz="2400" dirty="0">
                <a:latin typeface="Tahoma" panose="020B0604030504040204" pitchFamily="34" charset="0"/>
                <a:ea typeface="Tahoma" panose="020B0604030504040204" pitchFamily="34" charset="0"/>
                <a:cs typeface="Tahoma" panose="020B0604030504040204" pitchFamily="34" charset="0"/>
              </a:rPr>
              <a:t> תכלול שלוש קטגוריות, מחולקות לשלוש מיומנויות ליבה חשובות. כל מיומנות  מקבלת זיכוי. כל הזיכויים יירשמו ותהיה דרישה שנתית מינימאלית עבור כל מסלול הסמכה (כמו ב – </a:t>
            </a:r>
            <a:r>
              <a:rPr lang="en-US" sz="2400" dirty="0">
                <a:latin typeface="Tahoma" panose="020B0604030504040204" pitchFamily="34" charset="0"/>
                <a:ea typeface="Tahoma" panose="020B0604030504040204" pitchFamily="34" charset="0"/>
                <a:cs typeface="Tahoma" panose="020B0604030504040204" pitchFamily="34" charset="0"/>
              </a:rPr>
              <a:t>CPD</a:t>
            </a:r>
            <a:r>
              <a:rPr lang="he-IL" sz="2400" dirty="0">
                <a:latin typeface="Tahoma" panose="020B0604030504040204" pitchFamily="34" charset="0"/>
                <a:ea typeface="Tahoma" panose="020B0604030504040204" pitchFamily="34" charset="0"/>
                <a:cs typeface="Tahoma" panose="020B0604030504040204" pitchFamily="34" charset="0"/>
              </a:rPr>
              <a:t> של החברים המלאים).</a:t>
            </a:r>
          </a:p>
          <a:p>
            <a:endParaRPr lang="he-IL" sz="2400" dirty="0" smtClean="0">
              <a:latin typeface="Tahoma" panose="020B0604030504040204" pitchFamily="34" charset="0"/>
              <a:ea typeface="Tahoma" panose="020B0604030504040204" pitchFamily="34" charset="0"/>
              <a:cs typeface="Tahoma" panose="020B0604030504040204" pitchFamily="34" charset="0"/>
            </a:endParaRPr>
          </a:p>
          <a:p>
            <a:r>
              <a:rPr lang="he-IL" sz="2400" dirty="0" smtClean="0">
                <a:latin typeface="Tahoma" panose="020B0604030504040204" pitchFamily="34" charset="0"/>
                <a:ea typeface="Tahoma" panose="020B0604030504040204" pitchFamily="34" charset="0"/>
                <a:cs typeface="Tahoma" panose="020B0604030504040204" pitchFamily="34" charset="0"/>
              </a:rPr>
              <a:t>שלוש </a:t>
            </a:r>
            <a:r>
              <a:rPr lang="he-IL" sz="2400" dirty="0">
                <a:latin typeface="Tahoma" panose="020B0604030504040204" pitchFamily="34" charset="0"/>
                <a:ea typeface="Tahoma" panose="020B0604030504040204" pitchFamily="34" charset="0"/>
                <a:cs typeface="Tahoma" panose="020B0604030504040204" pitchFamily="34" charset="0"/>
              </a:rPr>
              <a:t>מיכולות הליבה החשובות של דרישת </a:t>
            </a:r>
            <a:r>
              <a:rPr lang="en-US" sz="2400" dirty="0">
                <a:latin typeface="Tahoma" panose="020B0604030504040204" pitchFamily="34" charset="0"/>
                <a:ea typeface="Tahoma" panose="020B0604030504040204" pitchFamily="34" charset="0"/>
                <a:cs typeface="Tahoma" panose="020B0604030504040204" pitchFamily="34" charset="0"/>
              </a:rPr>
              <a:t>PPD </a:t>
            </a:r>
            <a:r>
              <a:rPr lang="he-IL" sz="2400" dirty="0">
                <a:latin typeface="Tahoma" panose="020B0604030504040204" pitchFamily="34" charset="0"/>
                <a:ea typeface="Tahoma" panose="020B0604030504040204" pitchFamily="34" charset="0"/>
                <a:cs typeface="Tahoma" panose="020B0604030504040204" pitchFamily="34" charset="0"/>
              </a:rPr>
              <a:t> הן</a:t>
            </a:r>
            <a:r>
              <a:rPr lang="he-IL" sz="2400" dirty="0" smtClean="0">
                <a:latin typeface="Tahoma" panose="020B0604030504040204" pitchFamily="34" charset="0"/>
                <a:ea typeface="Tahoma" panose="020B0604030504040204" pitchFamily="34" charset="0"/>
                <a:cs typeface="Tahoma" panose="020B0604030504040204" pitchFamily="34" charset="0"/>
              </a:rPr>
              <a:t>:</a:t>
            </a:r>
          </a:p>
          <a:p>
            <a:r>
              <a:rPr lang="he-IL" sz="2400" dirty="0" smtClean="0">
                <a:latin typeface="Tahoma" panose="020B0604030504040204" pitchFamily="34" charset="0"/>
                <a:ea typeface="Tahoma" panose="020B0604030504040204" pitchFamily="34" charset="0"/>
                <a:cs typeface="Tahoma" panose="020B0604030504040204" pitchFamily="34" charset="0"/>
              </a:rPr>
              <a:t>תקשורת אפקטיבית</a:t>
            </a:r>
          </a:p>
          <a:p>
            <a:r>
              <a:rPr lang="he-IL" sz="2400" dirty="0" smtClean="0">
                <a:latin typeface="Tahoma" panose="020B0604030504040204" pitchFamily="34" charset="0"/>
                <a:ea typeface="Tahoma" panose="020B0604030504040204" pitchFamily="34" charset="0"/>
                <a:cs typeface="Tahoma" panose="020B0604030504040204" pitchFamily="34" charset="0"/>
              </a:rPr>
              <a:t>פתרון </a:t>
            </a:r>
            <a:r>
              <a:rPr lang="he-IL" sz="2400" dirty="0">
                <a:latin typeface="Tahoma" panose="020B0604030504040204" pitchFamily="34" charset="0"/>
                <a:ea typeface="Tahoma" panose="020B0604030504040204" pitchFamily="34" charset="0"/>
                <a:cs typeface="Tahoma" panose="020B0604030504040204" pitchFamily="34" charset="0"/>
              </a:rPr>
              <a:t>בעיות וקבלת </a:t>
            </a:r>
            <a:r>
              <a:rPr lang="he-IL" sz="2400" dirty="0" smtClean="0">
                <a:latin typeface="Tahoma" panose="020B0604030504040204" pitchFamily="34" charset="0"/>
                <a:ea typeface="Tahoma" panose="020B0604030504040204" pitchFamily="34" charset="0"/>
                <a:cs typeface="Tahoma" panose="020B0604030504040204" pitchFamily="34" charset="0"/>
              </a:rPr>
              <a:t>החלטות</a:t>
            </a:r>
          </a:p>
          <a:p>
            <a:r>
              <a:rPr lang="he-IL" sz="2400" dirty="0" smtClean="0">
                <a:latin typeface="Tahoma" panose="020B0604030504040204" pitchFamily="34" charset="0"/>
                <a:ea typeface="Tahoma" panose="020B0604030504040204" pitchFamily="34" charset="0"/>
                <a:cs typeface="Tahoma" panose="020B0604030504040204" pitchFamily="34" charset="0"/>
              </a:rPr>
              <a:t>מקצועיות.</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he-IL" sz="2400" b="1" dirty="0">
                <a:solidFill>
                  <a:srgbClr val="0070C0"/>
                </a:solidFill>
                <a:latin typeface="Tahoma" panose="020B0604030504040204" pitchFamily="34" charset="0"/>
                <a:ea typeface="Tahoma" panose="020B0604030504040204" pitchFamily="34" charset="0"/>
                <a:cs typeface="Tahoma" panose="020B0604030504040204" pitchFamily="34" charset="0"/>
              </a:rPr>
              <a:t>השקה צפויה – בשנת 2017, </a:t>
            </a:r>
            <a:r>
              <a:rPr lang="he-IL"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פירוט </a:t>
            </a:r>
            <a:r>
              <a:rPr lang="he-IL" sz="2400" b="1" dirty="0">
                <a:solidFill>
                  <a:srgbClr val="0070C0"/>
                </a:solidFill>
                <a:latin typeface="Tahoma" panose="020B0604030504040204" pitchFamily="34" charset="0"/>
                <a:ea typeface="Tahoma" panose="020B0604030504040204" pitchFamily="34" charset="0"/>
                <a:cs typeface="Tahoma" panose="020B0604030504040204" pitchFamily="34" charset="0"/>
              </a:rPr>
              <a:t>יפורסם בחודשים הקרובים. </a:t>
            </a:r>
            <a:endPar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he-IL" sz="2400" dirty="0" smtClean="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21439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831573"/>
            <a:ext cx="9144000" cy="2269436"/>
          </a:xfrm>
        </p:spPr>
        <p:txBody>
          <a:bodyPr>
            <a:noAutofit/>
          </a:bodyPr>
          <a:lstStyle/>
          <a:p>
            <a:pPr rtl="0"/>
            <a:r>
              <a:rPr lang="he-IL" sz="4800" b="1" dirty="0" smtClean="0">
                <a:latin typeface="Tahoma" panose="020B0604030504040204" pitchFamily="34" charset="0"/>
                <a:ea typeface="Tahoma" panose="020B0604030504040204" pitchFamily="34" charset="0"/>
                <a:cs typeface="Tahoma" panose="020B0604030504040204" pitchFamily="34" charset="0"/>
              </a:rPr>
              <a:t>על מה נדבר?</a:t>
            </a:r>
            <a:r>
              <a:rPr lang="he-IL" sz="5400" dirty="0"/>
              <a:t/>
            </a:r>
            <a:br>
              <a:rPr lang="he-IL" sz="5400" dirty="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2</a:t>
            </a:fld>
            <a:endParaRPr lang="en-US"/>
          </a:p>
        </p:txBody>
      </p:sp>
      <p:sp>
        <p:nvSpPr>
          <p:cNvPr id="6" name="TextBox 5"/>
          <p:cNvSpPr txBox="1"/>
          <p:nvPr/>
        </p:nvSpPr>
        <p:spPr>
          <a:xfrm>
            <a:off x="1948070" y="1934817"/>
            <a:ext cx="8772940" cy="3970318"/>
          </a:xfrm>
          <a:prstGeom prst="rect">
            <a:avLst/>
          </a:prstGeom>
          <a:noFill/>
        </p:spPr>
        <p:txBody>
          <a:bodyPr wrap="square" rtlCol="0">
            <a:spAutoFit/>
          </a:bodyPr>
          <a:lstStyle/>
          <a:p>
            <a:pPr marL="285750" indent="-28575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רקע</a:t>
            </a:r>
          </a:p>
          <a:p>
            <a:pPr marL="285750" indent="-28575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חלק א - לימודים</a:t>
            </a:r>
          </a:p>
          <a:p>
            <a:pPr marL="447675" indent="433388">
              <a:buFont typeface="Wingdings" panose="05000000000000000000" pitchFamily="2" charset="2"/>
              <a:buChar char="§"/>
            </a:pPr>
            <a:r>
              <a:rPr lang="he-IL" sz="2400" dirty="0" smtClean="0">
                <a:latin typeface="Tahoma" panose="020B0604030504040204" pitchFamily="34" charset="0"/>
                <a:ea typeface="Tahoma" panose="020B0604030504040204" pitchFamily="34" charset="0"/>
                <a:cs typeface="Tahoma" panose="020B0604030504040204" pitchFamily="34" charset="0"/>
              </a:rPr>
              <a:t>עקרונות הליבה - </a:t>
            </a:r>
            <a:r>
              <a:rPr lang="en-US" sz="2400" dirty="0" smtClean="0">
                <a:latin typeface="Tahoma" panose="020B0604030504040204" pitchFamily="34" charset="0"/>
                <a:ea typeface="Tahoma" panose="020B0604030504040204" pitchFamily="34" charset="0"/>
                <a:cs typeface="Tahoma" panose="020B0604030504040204" pitchFamily="34" charset="0"/>
              </a:rPr>
              <a:t>Core Principles</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הליבה המעשית - </a:t>
            </a:r>
            <a:r>
              <a:rPr lang="en-US" sz="2400" dirty="0">
                <a:latin typeface="Tahoma" panose="020B0604030504040204" pitchFamily="34" charset="0"/>
                <a:ea typeface="Tahoma" panose="020B0604030504040204" pitchFamily="34" charset="0"/>
                <a:cs typeface="Tahoma" panose="020B0604030504040204" pitchFamily="34" charset="0"/>
              </a:rPr>
              <a:t>Core Practices</a:t>
            </a:r>
            <a:endParaRPr lang="he-IL" sz="2400" dirty="0">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עקרונות המומחיות -</a:t>
            </a:r>
            <a:r>
              <a:rPr lang="en-US" sz="2400" dirty="0">
                <a:latin typeface="Tahoma" panose="020B0604030504040204" pitchFamily="34" charset="0"/>
                <a:ea typeface="Tahoma" panose="020B0604030504040204" pitchFamily="34" charset="0"/>
                <a:cs typeface="Tahoma" panose="020B0604030504040204" pitchFamily="34" charset="0"/>
              </a:rPr>
              <a:t>Specialist Principles  </a:t>
            </a: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מומחיות מתקדמת </a:t>
            </a:r>
            <a:r>
              <a:rPr lang="en-US" sz="2400" dirty="0">
                <a:latin typeface="Tahoma" panose="020B0604030504040204" pitchFamily="34" charset="0"/>
                <a:ea typeface="Tahoma" panose="020B0604030504040204" pitchFamily="34" charset="0"/>
                <a:cs typeface="Tahoma" panose="020B0604030504040204" pitchFamily="34" charset="0"/>
              </a:rPr>
              <a:t>Specialist Advanced</a:t>
            </a: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חלק ב - מקצועיות – </a:t>
            </a:r>
            <a:r>
              <a:rPr lang="en-US" sz="2400" dirty="0">
                <a:latin typeface="Tahoma" panose="020B0604030504040204" pitchFamily="34" charset="0"/>
                <a:ea typeface="Tahoma" panose="020B0604030504040204" pitchFamily="34" charset="0"/>
                <a:cs typeface="Tahoma" panose="020B0604030504040204" pitchFamily="34" charset="0"/>
              </a:rPr>
              <a:t>Professionalism </a:t>
            </a:r>
            <a:endParaRPr lang="he-IL"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חלק ג – נסיון מקצועי ואישי </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הוראות המעבר מהתכנית הקיימת לתכנית החדשה</a:t>
            </a:r>
          </a:p>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75027562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831573"/>
            <a:ext cx="9144000" cy="2269436"/>
          </a:xfrm>
        </p:spPr>
        <p:txBody>
          <a:bodyPr>
            <a:noAutofit/>
          </a:bodyPr>
          <a:lstStyle/>
          <a:p>
            <a:pPr rtl="0"/>
            <a:r>
              <a:rPr lang="he-IL" sz="4800" b="1" dirty="0">
                <a:latin typeface="Tahoma" panose="020B0604030504040204" pitchFamily="34" charset="0"/>
                <a:ea typeface="Tahoma" panose="020B0604030504040204" pitchFamily="34" charset="0"/>
                <a:cs typeface="Tahoma" panose="020B0604030504040204" pitchFamily="34" charset="0"/>
              </a:rPr>
              <a:t>על מה נדבר?</a:t>
            </a:r>
            <a:r>
              <a:rPr lang="he-IL" sz="5400" dirty="0"/>
              <a:t/>
            </a:r>
            <a:br>
              <a:rPr lang="he-IL" sz="5400" dirty="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20</a:t>
            </a:fld>
            <a:endParaRPr lang="en-US"/>
          </a:p>
        </p:txBody>
      </p:sp>
      <p:sp>
        <p:nvSpPr>
          <p:cNvPr id="6" name="TextBox 5"/>
          <p:cNvSpPr txBox="1"/>
          <p:nvPr/>
        </p:nvSpPr>
        <p:spPr>
          <a:xfrm>
            <a:off x="1948070" y="1934817"/>
            <a:ext cx="8772940" cy="3970318"/>
          </a:xfrm>
          <a:prstGeom prst="rect">
            <a:avLst/>
          </a:prstGeom>
          <a:noFill/>
        </p:spPr>
        <p:txBody>
          <a:bodyPr wrap="square" rtlCol="0">
            <a:spAutoFit/>
          </a:bodyPr>
          <a:lstStyle/>
          <a:p>
            <a:pPr marL="285750" indent="-28575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רקע</a:t>
            </a:r>
          </a:p>
          <a:p>
            <a:pPr marL="285750" indent="-28575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חלק א - לימודים</a:t>
            </a:r>
          </a:p>
          <a:p>
            <a:pPr marL="447675" indent="433388">
              <a:buFont typeface="Wingdings" panose="05000000000000000000" pitchFamily="2" charset="2"/>
              <a:buChar char="§"/>
            </a:pPr>
            <a:r>
              <a:rPr lang="he-IL" sz="2400" dirty="0" smtClean="0">
                <a:latin typeface="Tahoma" panose="020B0604030504040204" pitchFamily="34" charset="0"/>
                <a:ea typeface="Tahoma" panose="020B0604030504040204" pitchFamily="34" charset="0"/>
                <a:cs typeface="Tahoma" panose="020B0604030504040204" pitchFamily="34" charset="0"/>
              </a:rPr>
              <a:t>עקרונות הליבה - </a:t>
            </a:r>
            <a:r>
              <a:rPr lang="en-US" sz="2400" dirty="0" smtClean="0">
                <a:latin typeface="Tahoma" panose="020B0604030504040204" pitchFamily="34" charset="0"/>
                <a:ea typeface="Tahoma" panose="020B0604030504040204" pitchFamily="34" charset="0"/>
                <a:cs typeface="Tahoma" panose="020B0604030504040204" pitchFamily="34" charset="0"/>
              </a:rPr>
              <a:t>Core Principles</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הליבה המעשית - </a:t>
            </a:r>
            <a:r>
              <a:rPr lang="en-US" sz="2400" dirty="0">
                <a:latin typeface="Tahoma" panose="020B0604030504040204" pitchFamily="34" charset="0"/>
                <a:ea typeface="Tahoma" panose="020B0604030504040204" pitchFamily="34" charset="0"/>
                <a:cs typeface="Tahoma" panose="020B0604030504040204" pitchFamily="34" charset="0"/>
              </a:rPr>
              <a:t>Core Practices</a:t>
            </a:r>
            <a:endParaRPr lang="he-IL" sz="2400" dirty="0">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עקרונות המומחיות -</a:t>
            </a:r>
            <a:r>
              <a:rPr lang="en-US" sz="2400" dirty="0">
                <a:latin typeface="Tahoma" panose="020B0604030504040204" pitchFamily="34" charset="0"/>
                <a:ea typeface="Tahoma" panose="020B0604030504040204" pitchFamily="34" charset="0"/>
                <a:cs typeface="Tahoma" panose="020B0604030504040204" pitchFamily="34" charset="0"/>
              </a:rPr>
              <a:t>Specialist Principles  </a:t>
            </a: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מומחיות מתקדמת </a:t>
            </a:r>
            <a:r>
              <a:rPr lang="en-US" sz="2400" dirty="0">
                <a:latin typeface="Tahoma" panose="020B0604030504040204" pitchFamily="34" charset="0"/>
                <a:ea typeface="Tahoma" panose="020B0604030504040204" pitchFamily="34" charset="0"/>
                <a:cs typeface="Tahoma" panose="020B0604030504040204" pitchFamily="34" charset="0"/>
              </a:rPr>
              <a:t>Specialist Advanced</a:t>
            </a: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חלק ב - מקצועיות – </a:t>
            </a:r>
            <a:r>
              <a:rPr lang="en-US" sz="2400" dirty="0">
                <a:latin typeface="Tahoma" panose="020B0604030504040204" pitchFamily="34" charset="0"/>
                <a:ea typeface="Tahoma" panose="020B0604030504040204" pitchFamily="34" charset="0"/>
                <a:cs typeface="Tahoma" panose="020B0604030504040204" pitchFamily="34" charset="0"/>
              </a:rPr>
              <a:t>Professionalism </a:t>
            </a:r>
            <a:endParaRPr lang="he-IL"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חלק ג – נסיון מקצועי ואישי </a:t>
            </a:r>
          </a:p>
          <a:p>
            <a:pPr marL="285750" indent="-285750">
              <a:buFont typeface="Wingdings" panose="05000000000000000000" pitchFamily="2" charset="2"/>
              <a:buChar char="v"/>
            </a:pPr>
            <a:r>
              <a:rPr lang="he-IL" sz="2400" b="1" dirty="0">
                <a:solidFill>
                  <a:srgbClr val="C9AF67"/>
                </a:solidFill>
                <a:latin typeface="Tahoma" panose="020B0604030504040204" pitchFamily="34" charset="0"/>
                <a:ea typeface="Tahoma" panose="020B0604030504040204" pitchFamily="34" charset="0"/>
                <a:cs typeface="Tahoma" panose="020B0604030504040204" pitchFamily="34" charset="0"/>
              </a:rPr>
              <a:t>הוראות המעבר מהתכנית הקיימת לתכנית החדשה</a:t>
            </a:r>
          </a:p>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10708519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3668" y="776920"/>
            <a:ext cx="10544783" cy="1405789"/>
          </a:xfrm>
        </p:spPr>
        <p:txBody>
          <a:bodyPr>
            <a:noAutofit/>
          </a:bodyPr>
          <a:lstStyle/>
          <a:p>
            <a:r>
              <a:rPr lang="he-IL" sz="4800" b="1" dirty="0" smtClean="0">
                <a:latin typeface="Tahoma" panose="020B0604030504040204" pitchFamily="34" charset="0"/>
                <a:ea typeface="Tahoma" panose="020B0604030504040204" pitchFamily="34" charset="0"/>
                <a:cs typeface="Tahoma" panose="020B0604030504040204" pitchFamily="34" charset="0"/>
              </a:rPr>
              <a:t>הוראות המעבר </a:t>
            </a:r>
            <a:br>
              <a:rPr lang="he-IL" sz="4800" b="1" dirty="0" smtClean="0">
                <a:latin typeface="Tahoma" panose="020B0604030504040204" pitchFamily="34" charset="0"/>
                <a:ea typeface="Tahoma" panose="020B0604030504040204" pitchFamily="34" charset="0"/>
                <a:cs typeface="Tahoma" panose="020B0604030504040204" pitchFamily="34" charset="0"/>
              </a:rPr>
            </a:br>
            <a:r>
              <a:rPr lang="he-IL" sz="4800" b="1" dirty="0" smtClean="0">
                <a:latin typeface="Tahoma" panose="020B0604030504040204" pitchFamily="34" charset="0"/>
                <a:ea typeface="Tahoma" panose="020B0604030504040204" pitchFamily="34" charset="0"/>
                <a:cs typeface="Tahoma" panose="020B0604030504040204" pitchFamily="34" charset="0"/>
              </a:rPr>
              <a:t>מהתכנית הקיימת לתכנית החדשה</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21</a:t>
            </a:fld>
            <a:endParaRPr lang="en-US"/>
          </a:p>
        </p:txBody>
      </p:sp>
      <p:sp>
        <p:nvSpPr>
          <p:cNvPr id="6" name="TextBox 5"/>
          <p:cNvSpPr txBox="1"/>
          <p:nvPr/>
        </p:nvSpPr>
        <p:spPr>
          <a:xfrm>
            <a:off x="1948070" y="1934817"/>
            <a:ext cx="8772940" cy="646331"/>
          </a:xfrm>
          <a:prstGeom prst="rect">
            <a:avLst/>
          </a:prstGeom>
          <a:noFill/>
        </p:spPr>
        <p:txBody>
          <a:bodyPr wrap="square" rtlCol="0">
            <a:spAutoFit/>
          </a:bodyPr>
          <a:lstStyle/>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sp>
        <p:nvSpPr>
          <p:cNvPr id="3" name="מלבן 2"/>
          <p:cNvSpPr/>
          <p:nvPr/>
        </p:nvSpPr>
        <p:spPr>
          <a:xfrm>
            <a:off x="-96640" y="1779878"/>
            <a:ext cx="11030251" cy="4724370"/>
          </a:xfrm>
          <a:prstGeom prst="rect">
            <a:avLst/>
          </a:prstGeom>
        </p:spPr>
        <p:txBody>
          <a:bodyPr wrap="square">
            <a:spAutoFit/>
          </a:bodyPr>
          <a:lstStyle/>
          <a:p>
            <a:pPr>
              <a:lnSpc>
                <a:spcPct val="115000"/>
              </a:lnSpc>
              <a:spcAft>
                <a:spcPts val="1000"/>
              </a:spcAft>
            </a:pP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he-IL" sz="2400" dirty="0" smtClean="0">
                <a:latin typeface="Tahoma" panose="020B0604030504040204" pitchFamily="34" charset="0"/>
                <a:ea typeface="Tahoma" panose="020B0604030504040204" pitchFamily="34" charset="0"/>
                <a:cs typeface="Tahoma" panose="020B0604030504040204" pitchFamily="34" charset="0"/>
              </a:rPr>
              <a:t>על-מנת </a:t>
            </a:r>
            <a:r>
              <a:rPr lang="he-IL" sz="2400" dirty="0">
                <a:latin typeface="Tahoma" panose="020B0604030504040204" pitchFamily="34" charset="0"/>
                <a:ea typeface="Tahoma" panose="020B0604030504040204" pitchFamily="34" charset="0"/>
                <a:cs typeface="Tahoma" panose="020B0604030504040204" pitchFamily="34" charset="0"/>
              </a:rPr>
              <a:t>לקבל ציון עובר במקצוע מסוים בתכנית הלימודים החדשה – יש לעבור בהצלחה את המקצועות הרלוונטיים בתכנית הלימודים הנוכחית עד ה-</a:t>
            </a:r>
            <a:r>
              <a:rPr lang="he-IL" sz="2400" u="sng" dirty="0">
                <a:latin typeface="Tahoma" panose="020B0604030504040204" pitchFamily="34" charset="0"/>
                <a:ea typeface="Tahoma" panose="020B0604030504040204" pitchFamily="34" charset="0"/>
                <a:cs typeface="Tahoma" panose="020B0604030504040204" pitchFamily="34" charset="0"/>
              </a:rPr>
              <a:t>31 בדצמבר 2018</a:t>
            </a:r>
            <a:r>
              <a:rPr lang="he-IL" sz="2400" dirty="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he-IL" sz="2400" dirty="0" smtClean="0">
                <a:latin typeface="Tahoma" panose="020B0604030504040204" pitchFamily="34" charset="0"/>
                <a:ea typeface="Tahoma" panose="020B0604030504040204" pitchFamily="34" charset="0"/>
                <a:cs typeface="Tahoma" panose="020B0604030504040204" pitchFamily="34" charset="0"/>
              </a:rPr>
              <a:t>אם </a:t>
            </a:r>
            <a:r>
              <a:rPr lang="he-IL" sz="2400" dirty="0">
                <a:latin typeface="Tahoma" panose="020B0604030504040204" pitchFamily="34" charset="0"/>
                <a:ea typeface="Tahoma" panose="020B0604030504040204" pitchFamily="34" charset="0"/>
                <a:cs typeface="Tahoma" panose="020B0604030504040204" pitchFamily="34" charset="0"/>
              </a:rPr>
              <a:t>למקצוע בתכנית הלימודים החדשה ישנם שני נושאים רלוונטיים בתכנית הלימודים הנוכחית  - יש לקבל ציון עובר או פטור </a:t>
            </a:r>
            <a:r>
              <a:rPr lang="he-IL" sz="2400" u="sng" dirty="0">
                <a:latin typeface="Tahoma" panose="020B0604030504040204" pitchFamily="34" charset="0"/>
                <a:ea typeface="Tahoma" panose="020B0604030504040204" pitchFamily="34" charset="0"/>
                <a:cs typeface="Tahoma" panose="020B0604030504040204" pitchFamily="34" charset="0"/>
              </a:rPr>
              <a:t>בשני</a:t>
            </a:r>
            <a:r>
              <a:rPr lang="he-IL" sz="2400" dirty="0">
                <a:latin typeface="Tahoma" panose="020B0604030504040204" pitchFamily="34" charset="0"/>
                <a:ea typeface="Tahoma" panose="020B0604030504040204" pitchFamily="34" charset="0"/>
                <a:cs typeface="Tahoma" panose="020B0604030504040204" pitchFamily="34" charset="0"/>
              </a:rPr>
              <a:t> מקצועות אלה על-מנת לקבל ציון עובר או פטור במקצוע החדש. אם יש אישור מעבר או פטור רק </a:t>
            </a:r>
            <a:r>
              <a:rPr lang="he-IL" sz="2400" u="sng" dirty="0">
                <a:latin typeface="Tahoma" panose="020B0604030504040204" pitchFamily="34" charset="0"/>
                <a:ea typeface="Tahoma" panose="020B0604030504040204" pitchFamily="34" charset="0"/>
                <a:cs typeface="Tahoma" panose="020B0604030504040204" pitchFamily="34" charset="0"/>
              </a:rPr>
              <a:t>באחד</a:t>
            </a:r>
            <a:r>
              <a:rPr lang="he-IL" sz="2400" dirty="0">
                <a:latin typeface="Tahoma" panose="020B0604030504040204" pitchFamily="34" charset="0"/>
                <a:ea typeface="Tahoma" panose="020B0604030504040204" pitchFamily="34" charset="0"/>
                <a:cs typeface="Tahoma" panose="020B0604030504040204" pitchFamily="34" charset="0"/>
              </a:rPr>
              <a:t> מנושאים רלוונטיים אלה - עד מועד המעבר – יהיה צורך להבחן בנושא החדש </a:t>
            </a:r>
            <a:r>
              <a:rPr lang="he-IL" sz="2400" u="sng" dirty="0">
                <a:latin typeface="Tahoma" panose="020B0604030504040204" pitchFamily="34" charset="0"/>
                <a:ea typeface="Tahoma" panose="020B0604030504040204" pitchFamily="34" charset="0"/>
                <a:cs typeface="Tahoma" panose="020B0604030504040204" pitchFamily="34" charset="0"/>
              </a:rPr>
              <a:t>בכללותו</a:t>
            </a:r>
            <a:r>
              <a:rPr lang="he-IL" sz="2400" dirty="0" smtClean="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251644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627622" y="148347"/>
            <a:ext cx="10544783" cy="1405789"/>
          </a:xfrm>
        </p:spPr>
        <p:txBody>
          <a:bodyPr>
            <a:noAutofit/>
          </a:bodyPr>
          <a:lstStyle/>
          <a:p>
            <a:r>
              <a:rPr lang="he-IL" sz="4800" b="1" dirty="0" smtClean="0">
                <a:latin typeface="Tahoma" panose="020B0604030504040204" pitchFamily="34" charset="0"/>
                <a:ea typeface="Tahoma" panose="020B0604030504040204" pitchFamily="34" charset="0"/>
                <a:cs typeface="Tahoma" panose="020B0604030504040204" pitchFamily="34" charset="0"/>
              </a:rPr>
              <a:t>מעבר לעקרונות הליבה</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22</a:t>
            </a:fld>
            <a:endParaRPr lang="en-US"/>
          </a:p>
        </p:txBody>
      </p:sp>
      <p:sp>
        <p:nvSpPr>
          <p:cNvPr id="6" name="TextBox 5"/>
          <p:cNvSpPr txBox="1"/>
          <p:nvPr/>
        </p:nvSpPr>
        <p:spPr>
          <a:xfrm>
            <a:off x="1948070" y="1934817"/>
            <a:ext cx="8772940" cy="646331"/>
          </a:xfrm>
          <a:prstGeom prst="rect">
            <a:avLst/>
          </a:prstGeom>
          <a:noFill/>
        </p:spPr>
        <p:txBody>
          <a:bodyPr wrap="square" rtlCol="0">
            <a:spAutoFit/>
          </a:bodyPr>
          <a:lstStyle/>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pic>
        <p:nvPicPr>
          <p:cNvPr id="7" name="תמונה 6"/>
          <p:cNvPicPr/>
          <p:nvPr/>
        </p:nvPicPr>
        <p:blipFill rotWithShape="1">
          <a:blip r:embed="rId4" cstate="print">
            <a:extLst>
              <a:ext uri="{28A0092B-C50C-407E-A947-70E740481C1C}">
                <a14:useLocalDpi xmlns:a14="http://schemas.microsoft.com/office/drawing/2010/main" val="0"/>
              </a:ext>
            </a:extLst>
          </a:blip>
          <a:srcRect l="19865" r="20539"/>
          <a:stretch/>
        </p:blipFill>
        <p:spPr bwMode="auto">
          <a:xfrm>
            <a:off x="3409406" y="1803082"/>
            <a:ext cx="4410619" cy="4114392"/>
          </a:xfrm>
          <a:prstGeom prst="rect">
            <a:avLst/>
          </a:prstGeom>
          <a:noFill/>
          <a:ln w="28575">
            <a:solidFill>
              <a:srgbClr val="F2B02C"/>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080959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627622" y="148347"/>
            <a:ext cx="10544783" cy="1405789"/>
          </a:xfrm>
        </p:spPr>
        <p:txBody>
          <a:bodyPr>
            <a:noAutofit/>
          </a:bodyPr>
          <a:lstStyle/>
          <a:p>
            <a:r>
              <a:rPr lang="he-IL" sz="4800" b="1" dirty="0" smtClean="0">
                <a:latin typeface="Tahoma" panose="020B0604030504040204" pitchFamily="34" charset="0"/>
                <a:ea typeface="Tahoma" panose="020B0604030504040204" pitchFamily="34" charset="0"/>
                <a:cs typeface="Tahoma" panose="020B0604030504040204" pitchFamily="34" charset="0"/>
              </a:rPr>
              <a:t>מעבר לעקרונות הליבה</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23</a:t>
            </a:fld>
            <a:endParaRPr lang="en-US"/>
          </a:p>
        </p:txBody>
      </p:sp>
      <p:sp>
        <p:nvSpPr>
          <p:cNvPr id="6" name="TextBox 5"/>
          <p:cNvSpPr txBox="1"/>
          <p:nvPr/>
        </p:nvSpPr>
        <p:spPr>
          <a:xfrm>
            <a:off x="1948070" y="1934817"/>
            <a:ext cx="8772940" cy="646331"/>
          </a:xfrm>
          <a:prstGeom prst="rect">
            <a:avLst/>
          </a:prstGeom>
          <a:noFill/>
        </p:spPr>
        <p:txBody>
          <a:bodyPr wrap="square" rtlCol="0">
            <a:spAutoFit/>
          </a:bodyPr>
          <a:lstStyle/>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graphicFrame>
        <p:nvGraphicFramePr>
          <p:cNvPr id="3" name="טבלה 2"/>
          <p:cNvGraphicFramePr>
            <a:graphicFrameLocks noGrp="1"/>
          </p:cNvGraphicFramePr>
          <p:nvPr>
            <p:extLst>
              <p:ext uri="{D42A27DB-BD31-4B8C-83A1-F6EECF244321}">
                <p14:modId xmlns:p14="http://schemas.microsoft.com/office/powerpoint/2010/main" val="3257501461"/>
              </p:ext>
            </p:extLst>
          </p:nvPr>
        </p:nvGraphicFramePr>
        <p:xfrm>
          <a:off x="3581400" y="1554136"/>
          <a:ext cx="7458891" cy="4232310"/>
        </p:xfrm>
        <a:graphic>
          <a:graphicData uri="http://schemas.openxmlformats.org/drawingml/2006/table">
            <a:tbl>
              <a:tblPr rtl="1" firstRow="1" firstCol="1" bandRow="1">
                <a:tableStyleId>{91EBBBCC-DAD2-459C-BE2E-F6DE35CF9A28}</a:tableStyleId>
              </a:tblPr>
              <a:tblGrid>
                <a:gridCol w="962824"/>
                <a:gridCol w="904832"/>
                <a:gridCol w="1075338"/>
                <a:gridCol w="2256023"/>
                <a:gridCol w="2259874"/>
              </a:tblGrid>
              <a:tr h="208057">
                <a:tc>
                  <a:txBody>
                    <a:bodyPr/>
                    <a:lstStyle/>
                    <a:p>
                      <a:pPr algn="ctr" rtl="1">
                        <a:lnSpc>
                          <a:spcPct val="115000"/>
                        </a:lnSpc>
                        <a:spcAft>
                          <a:spcPts val="0"/>
                        </a:spcAft>
                      </a:pPr>
                      <a:r>
                        <a:rPr lang="he-IL" sz="1400" dirty="0">
                          <a:effectLst/>
                        </a:rPr>
                        <a:t>שם נוכחי</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400">
                          <a:effectLst/>
                        </a:rPr>
                        <a:t>שם קודם</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400">
                          <a:effectLst/>
                        </a:rPr>
                        <a:t>נושא</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400">
                          <a:effectLst/>
                        </a:rPr>
                        <a:t> </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400">
                          <a:effectLst/>
                        </a:rPr>
                        <a:t>הערות</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1368557">
                <a:tc>
                  <a:txBody>
                    <a:bodyPr/>
                    <a:lstStyle/>
                    <a:p>
                      <a:pPr algn="ctr" rtl="1">
                        <a:lnSpc>
                          <a:spcPct val="115000"/>
                        </a:lnSpc>
                        <a:spcAft>
                          <a:spcPts val="0"/>
                        </a:spcAft>
                      </a:pPr>
                      <a:r>
                        <a:rPr lang="en-US" sz="1400" dirty="0">
                          <a:effectLst/>
                        </a:rPr>
                        <a:t>CS1, CS2</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400" dirty="0">
                          <a:effectLst/>
                        </a:rPr>
                        <a:t>CT3, CT4, CT6</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400">
                          <a:effectLst/>
                        </a:rPr>
                        <a:t>סטטיסטיקה אקטוארית</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rtl="1">
                        <a:lnSpc>
                          <a:spcPct val="115000"/>
                        </a:lnSpc>
                        <a:spcAft>
                          <a:spcPts val="0"/>
                        </a:spcAft>
                      </a:pPr>
                      <a:r>
                        <a:rPr lang="he-IL" sz="1400" u="sng" dirty="0">
                          <a:effectLst/>
                        </a:rPr>
                        <a:t>שתי</a:t>
                      </a:r>
                      <a:r>
                        <a:rPr lang="he-IL" sz="1400" dirty="0">
                          <a:effectLst/>
                        </a:rPr>
                        <a:t> בחינות בכל נושא:</a:t>
                      </a:r>
                      <a:endParaRPr lang="en-US" sz="1400" dirty="0">
                        <a:effectLst/>
                      </a:endParaRPr>
                    </a:p>
                    <a:p>
                      <a:pPr algn="r" rtl="1">
                        <a:lnSpc>
                          <a:spcPct val="115000"/>
                        </a:lnSpc>
                        <a:spcAft>
                          <a:spcPts val="0"/>
                        </a:spcAft>
                      </a:pPr>
                      <a:r>
                        <a:rPr lang="he-IL" sz="1400" dirty="0">
                          <a:effectLst/>
                        </a:rPr>
                        <a:t>הראשונה –כתובה, 3 שעות. השנייה – בחינה און ליין שתמשך שעה וחצי.</a:t>
                      </a:r>
                      <a:endParaRPr lang="en-US" sz="1400" dirty="0">
                        <a:effectLst/>
                      </a:endParaRPr>
                    </a:p>
                    <a:p>
                      <a:pPr algn="r" rtl="1">
                        <a:lnSpc>
                          <a:spcPct val="115000"/>
                        </a:lnSpc>
                        <a:spcAft>
                          <a:spcPts val="0"/>
                        </a:spcAft>
                      </a:pPr>
                      <a:r>
                        <a:rPr lang="he-IL" sz="1400" dirty="0">
                          <a:effectLst/>
                        </a:rPr>
                        <a:t>ניתן להבחן בהן בנפרד.</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400" dirty="0">
                          <a:effectLst/>
                        </a:rPr>
                        <a:t> CS1 </a:t>
                      </a:r>
                      <a:r>
                        <a:rPr lang="he-IL" sz="1400" dirty="0">
                          <a:effectLst/>
                        </a:rPr>
                        <a:t>מחליף את </a:t>
                      </a:r>
                      <a:r>
                        <a:rPr lang="en-US" sz="1400" dirty="0">
                          <a:effectLst/>
                        </a:rPr>
                        <a:t>CT3</a:t>
                      </a:r>
                    </a:p>
                    <a:p>
                      <a:pPr algn="ctr" rtl="1">
                        <a:lnSpc>
                          <a:spcPct val="115000"/>
                        </a:lnSpc>
                        <a:spcAft>
                          <a:spcPts val="0"/>
                        </a:spcAft>
                      </a:pPr>
                      <a:r>
                        <a:rPr lang="en-US" sz="1400" dirty="0">
                          <a:effectLst/>
                        </a:rPr>
                        <a:t>CS2</a:t>
                      </a:r>
                      <a:r>
                        <a:rPr lang="he-IL" sz="1400" dirty="0">
                          <a:effectLst/>
                        </a:rPr>
                        <a:t> מחליף את 4</a:t>
                      </a:r>
                      <a:r>
                        <a:rPr lang="en-US" sz="1400" dirty="0">
                          <a:effectLst/>
                        </a:rPr>
                        <a:t>CT</a:t>
                      </a:r>
                      <a:r>
                        <a:rPr lang="he-IL" sz="1400" dirty="0">
                          <a:effectLst/>
                        </a:rPr>
                        <a:t> ו- </a:t>
                      </a:r>
                      <a:r>
                        <a:rPr lang="en-US" sz="1400" dirty="0">
                          <a:effectLst/>
                        </a:rPr>
                        <a:t>CT6</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1913919">
                <a:tc>
                  <a:txBody>
                    <a:bodyPr/>
                    <a:lstStyle/>
                    <a:p>
                      <a:pPr algn="ctr" rtl="1">
                        <a:lnSpc>
                          <a:spcPct val="115000"/>
                        </a:lnSpc>
                        <a:spcAft>
                          <a:spcPts val="0"/>
                        </a:spcAft>
                      </a:pPr>
                      <a:r>
                        <a:rPr lang="en-US" sz="1400">
                          <a:effectLst/>
                        </a:rPr>
                        <a:t>CM1, CM2</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400">
                          <a:effectLst/>
                        </a:rPr>
                        <a:t>CT1, CT5, CT8</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400" dirty="0">
                          <a:effectLst/>
                        </a:rPr>
                        <a:t>מתמטיקה אקטוארית</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rtl="1">
                        <a:lnSpc>
                          <a:spcPct val="115000"/>
                        </a:lnSpc>
                        <a:spcAft>
                          <a:spcPts val="0"/>
                        </a:spcAft>
                      </a:pPr>
                      <a:r>
                        <a:rPr lang="he-IL" sz="1400" u="sng" dirty="0">
                          <a:effectLst/>
                        </a:rPr>
                        <a:t>שתי</a:t>
                      </a:r>
                      <a:r>
                        <a:rPr lang="he-IL" sz="1400" dirty="0">
                          <a:effectLst/>
                        </a:rPr>
                        <a:t> בחינות בכל נושא:</a:t>
                      </a:r>
                      <a:endParaRPr lang="en-US" sz="1400" dirty="0">
                        <a:effectLst/>
                      </a:endParaRPr>
                    </a:p>
                    <a:p>
                      <a:pPr algn="r" rtl="1">
                        <a:lnSpc>
                          <a:spcPct val="115000"/>
                        </a:lnSpc>
                        <a:spcAft>
                          <a:spcPts val="0"/>
                        </a:spcAft>
                      </a:pPr>
                      <a:r>
                        <a:rPr lang="he-IL" sz="1400" dirty="0">
                          <a:effectLst/>
                        </a:rPr>
                        <a:t>הראשונה –כתובה, 3 שעות. השנייה – בחינה און ליין שתמשך שעה וחצי.</a:t>
                      </a:r>
                      <a:endParaRPr lang="en-US" sz="1400" dirty="0">
                        <a:effectLst/>
                      </a:endParaRPr>
                    </a:p>
                    <a:p>
                      <a:pPr algn="r" rtl="1">
                        <a:lnSpc>
                          <a:spcPct val="115000"/>
                        </a:lnSpc>
                        <a:spcAft>
                          <a:spcPts val="0"/>
                        </a:spcAft>
                      </a:pPr>
                      <a:r>
                        <a:rPr lang="he-IL" sz="1400" dirty="0">
                          <a:effectLst/>
                        </a:rPr>
                        <a:t>ניתן להבחן בהן בנפרד.</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400" dirty="0">
                          <a:effectLst/>
                        </a:rPr>
                        <a:t> CM1 </a:t>
                      </a:r>
                      <a:r>
                        <a:rPr lang="he-IL" sz="1400" dirty="0">
                          <a:effectLst/>
                        </a:rPr>
                        <a:t>מחליף את </a:t>
                      </a:r>
                      <a:r>
                        <a:rPr lang="en-US" sz="1400" dirty="0">
                          <a:effectLst/>
                        </a:rPr>
                        <a:t>CT1</a:t>
                      </a:r>
                      <a:r>
                        <a:rPr lang="he-IL" sz="1400" dirty="0">
                          <a:effectLst/>
                        </a:rPr>
                        <a:t> ו- </a:t>
                      </a:r>
                      <a:r>
                        <a:rPr lang="en-US" sz="1400" dirty="0">
                          <a:effectLst/>
                        </a:rPr>
                        <a:t>CT5</a:t>
                      </a:r>
                    </a:p>
                    <a:p>
                      <a:pPr algn="ctr" rtl="1">
                        <a:lnSpc>
                          <a:spcPct val="115000"/>
                        </a:lnSpc>
                        <a:spcAft>
                          <a:spcPts val="0"/>
                        </a:spcAft>
                      </a:pPr>
                      <a:r>
                        <a:rPr lang="en-US" sz="1400" dirty="0">
                          <a:effectLst/>
                        </a:rPr>
                        <a:t>CM2</a:t>
                      </a:r>
                      <a:r>
                        <a:rPr lang="he-IL" sz="1400" dirty="0">
                          <a:effectLst/>
                        </a:rPr>
                        <a:t> מחליף את </a:t>
                      </a:r>
                      <a:r>
                        <a:rPr lang="en-US" sz="1400" dirty="0">
                          <a:effectLst/>
                        </a:rPr>
                        <a:t>CT8</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579252">
                <a:tc>
                  <a:txBody>
                    <a:bodyPr/>
                    <a:lstStyle/>
                    <a:p>
                      <a:pPr algn="ctr" rtl="1">
                        <a:lnSpc>
                          <a:spcPct val="115000"/>
                        </a:lnSpc>
                        <a:spcAft>
                          <a:spcPts val="0"/>
                        </a:spcAft>
                      </a:pPr>
                      <a:r>
                        <a:rPr lang="en-US" sz="1400">
                          <a:effectLst/>
                        </a:rPr>
                        <a:t>CB1, CB2</a:t>
                      </a:r>
                      <a:r>
                        <a:rPr lang="en-US" sz="1400" u="sng">
                          <a:effectLst/>
                        </a:rPr>
                        <a:t>,</a:t>
                      </a:r>
                      <a:endParaRPr lang="en-US" sz="1400">
                        <a:effectLst/>
                      </a:endParaRPr>
                    </a:p>
                    <a:p>
                      <a:pPr algn="ctr" rtl="1">
                        <a:lnSpc>
                          <a:spcPct val="115000"/>
                        </a:lnSpc>
                        <a:spcAft>
                          <a:spcPts val="0"/>
                        </a:spcAft>
                      </a:pPr>
                      <a:r>
                        <a:rPr lang="en-US" sz="1400">
                          <a:effectLst/>
                        </a:rPr>
                        <a:t>CB3</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400">
                          <a:effectLst/>
                        </a:rPr>
                        <a:t>CT2, CT7, CT9</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400">
                          <a:effectLst/>
                        </a:rPr>
                        <a:t>עסקים</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400">
                          <a:effectLst/>
                        </a:rPr>
                        <a:t>בכל נושא בחינה </a:t>
                      </a:r>
                      <a:r>
                        <a:rPr lang="he-IL" sz="1400" u="sng">
                          <a:effectLst/>
                        </a:rPr>
                        <a:t>אחת</a:t>
                      </a:r>
                      <a:r>
                        <a:rPr lang="he-IL" sz="1400">
                          <a:effectLst/>
                        </a:rPr>
                        <a:t>, בכתב, שלוש שעות.</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400" dirty="0">
                          <a:effectLst/>
                        </a:rPr>
                        <a:t>CB1 </a:t>
                      </a:r>
                      <a:r>
                        <a:rPr lang="he-IL" sz="1400" dirty="0">
                          <a:effectLst/>
                        </a:rPr>
                        <a:t> מחליף את </a:t>
                      </a:r>
                      <a:r>
                        <a:rPr lang="en-US" sz="1400" dirty="0">
                          <a:effectLst/>
                        </a:rPr>
                        <a:t>CT2</a:t>
                      </a:r>
                    </a:p>
                    <a:p>
                      <a:pPr algn="ctr" rtl="1">
                        <a:lnSpc>
                          <a:spcPct val="115000"/>
                        </a:lnSpc>
                        <a:spcAft>
                          <a:spcPts val="0"/>
                        </a:spcAft>
                      </a:pPr>
                      <a:r>
                        <a:rPr lang="en-US" sz="1400" dirty="0">
                          <a:effectLst/>
                        </a:rPr>
                        <a:t>CB2 </a:t>
                      </a:r>
                      <a:r>
                        <a:rPr lang="he-IL" sz="1400" dirty="0">
                          <a:effectLst/>
                        </a:rPr>
                        <a:t> מחליף את </a:t>
                      </a:r>
                      <a:r>
                        <a:rPr lang="en-US" sz="1400" dirty="0">
                          <a:effectLst/>
                        </a:rPr>
                        <a:t>CT7</a:t>
                      </a:r>
                    </a:p>
                    <a:p>
                      <a:pPr algn="ctr" rtl="1">
                        <a:lnSpc>
                          <a:spcPct val="115000"/>
                        </a:lnSpc>
                        <a:spcAft>
                          <a:spcPts val="0"/>
                        </a:spcAft>
                      </a:pPr>
                      <a:r>
                        <a:rPr lang="en-US" sz="1400" dirty="0">
                          <a:effectLst/>
                        </a:rPr>
                        <a:t> CB3 </a:t>
                      </a:r>
                      <a:r>
                        <a:rPr lang="he-IL" sz="1400" dirty="0">
                          <a:effectLst/>
                        </a:rPr>
                        <a:t> מחליף את </a:t>
                      </a:r>
                      <a:r>
                        <a:rPr lang="en-US" sz="1400" dirty="0">
                          <a:effectLst/>
                        </a:rPr>
                        <a:t>CT9</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pic>
        <p:nvPicPr>
          <p:cNvPr id="7" name="תמונה 6"/>
          <p:cNvPicPr/>
          <p:nvPr/>
        </p:nvPicPr>
        <p:blipFill rotWithShape="1">
          <a:blip r:embed="rId4" cstate="print">
            <a:extLst>
              <a:ext uri="{28A0092B-C50C-407E-A947-70E740481C1C}">
                <a14:useLocalDpi xmlns:a14="http://schemas.microsoft.com/office/drawing/2010/main" val="0"/>
              </a:ext>
            </a:extLst>
          </a:blip>
          <a:srcRect l="19865" r="20539"/>
          <a:stretch/>
        </p:blipFill>
        <p:spPr bwMode="auto">
          <a:xfrm>
            <a:off x="142708" y="2414982"/>
            <a:ext cx="3108960" cy="2207623"/>
          </a:xfrm>
          <a:prstGeom prst="rect">
            <a:avLst/>
          </a:prstGeom>
          <a:noFill/>
          <a:ln w="28575">
            <a:solidFill>
              <a:srgbClr val="F2B02C"/>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17847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627622" y="148347"/>
            <a:ext cx="10544783" cy="1405789"/>
          </a:xfrm>
        </p:spPr>
        <p:txBody>
          <a:bodyPr>
            <a:noAutofit/>
          </a:bodyPr>
          <a:lstStyle/>
          <a:p>
            <a:r>
              <a:rPr lang="he-IL" sz="4800" b="1" dirty="0" smtClean="0">
                <a:latin typeface="Tahoma" panose="020B0604030504040204" pitchFamily="34" charset="0"/>
                <a:ea typeface="Tahoma" panose="020B0604030504040204" pitchFamily="34" charset="0"/>
                <a:cs typeface="Tahoma" panose="020B0604030504040204" pitchFamily="34" charset="0"/>
              </a:rPr>
              <a:t>מעבר לליבה מעשית</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24</a:t>
            </a:fld>
            <a:endParaRPr lang="en-US"/>
          </a:p>
        </p:txBody>
      </p:sp>
      <p:pic>
        <p:nvPicPr>
          <p:cNvPr id="7" name="תמונה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722" y="1554136"/>
            <a:ext cx="4539661" cy="1508669"/>
          </a:xfrm>
          <a:prstGeom prst="rect">
            <a:avLst/>
          </a:prstGeom>
          <a:noFill/>
          <a:ln w="28575">
            <a:solidFill>
              <a:srgbClr val="F2B02C"/>
            </a:solidFill>
          </a:ln>
        </p:spPr>
      </p:pic>
      <p:graphicFrame>
        <p:nvGraphicFramePr>
          <p:cNvPr id="3" name="טבלה 2"/>
          <p:cNvGraphicFramePr>
            <a:graphicFrameLocks noGrp="1"/>
          </p:cNvGraphicFramePr>
          <p:nvPr>
            <p:extLst>
              <p:ext uri="{D42A27DB-BD31-4B8C-83A1-F6EECF244321}">
                <p14:modId xmlns:p14="http://schemas.microsoft.com/office/powerpoint/2010/main" val="374095256"/>
              </p:ext>
            </p:extLst>
          </p:nvPr>
        </p:nvGraphicFramePr>
        <p:xfrm>
          <a:off x="3579223" y="3288296"/>
          <a:ext cx="7841450" cy="2818386"/>
        </p:xfrm>
        <a:graphic>
          <a:graphicData uri="http://schemas.openxmlformats.org/drawingml/2006/table">
            <a:tbl>
              <a:tblPr rtl="1" firstRow="1" firstCol="1" bandRow="1">
                <a:tableStyleId>{91EBBBCC-DAD2-459C-BE2E-F6DE35CF9A28}</a:tableStyleId>
              </a:tblPr>
              <a:tblGrid>
                <a:gridCol w="751996"/>
                <a:gridCol w="679793"/>
                <a:gridCol w="1080015"/>
                <a:gridCol w="1515292"/>
                <a:gridCol w="1580605"/>
                <a:gridCol w="2233749"/>
              </a:tblGrid>
              <a:tr h="432581">
                <a:tc>
                  <a:txBody>
                    <a:bodyPr/>
                    <a:lstStyle/>
                    <a:p>
                      <a:pPr algn="ctr" rtl="1">
                        <a:lnSpc>
                          <a:spcPct val="115000"/>
                        </a:lnSpc>
                        <a:spcAft>
                          <a:spcPts val="0"/>
                        </a:spcAft>
                      </a:pPr>
                      <a:r>
                        <a:rPr lang="he-IL" sz="1400" dirty="0">
                          <a:effectLst/>
                          <a:latin typeface="Tahoma" panose="020B0604030504040204" pitchFamily="34" charset="0"/>
                          <a:ea typeface="Tahoma" panose="020B0604030504040204" pitchFamily="34" charset="0"/>
                          <a:cs typeface="Tahoma" panose="020B0604030504040204" pitchFamily="34" charset="0"/>
                        </a:rPr>
                        <a:t>שם נוכחי</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0"/>
                        </a:spcAft>
                      </a:pPr>
                      <a:r>
                        <a:rPr lang="he-IL" sz="1400" dirty="0">
                          <a:effectLst/>
                          <a:latin typeface="Tahoma" panose="020B0604030504040204" pitchFamily="34" charset="0"/>
                          <a:ea typeface="Tahoma" panose="020B0604030504040204" pitchFamily="34" charset="0"/>
                          <a:cs typeface="Tahoma" panose="020B0604030504040204" pitchFamily="34" charset="0"/>
                        </a:rPr>
                        <a:t>שם קודם</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0"/>
                        </a:spcAft>
                      </a:pPr>
                      <a:r>
                        <a:rPr lang="he-IL" sz="1400" dirty="0">
                          <a:effectLst/>
                          <a:latin typeface="Tahoma" panose="020B0604030504040204" pitchFamily="34" charset="0"/>
                          <a:ea typeface="Tahoma" panose="020B0604030504040204" pitchFamily="34" charset="0"/>
                          <a:cs typeface="Tahoma" panose="020B0604030504040204" pitchFamily="34" charset="0"/>
                        </a:rPr>
                        <a:t>נושא</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0"/>
                        </a:spcAft>
                      </a:pPr>
                      <a:r>
                        <a:rPr lang="he-IL" sz="1400">
                          <a:effectLst/>
                          <a:latin typeface="Tahoma" panose="020B0604030504040204" pitchFamily="34" charset="0"/>
                          <a:ea typeface="Tahoma" panose="020B0604030504040204" pitchFamily="34" charset="0"/>
                          <a:cs typeface="Tahoma" panose="020B0604030504040204" pitchFamily="34" charset="0"/>
                        </a:rPr>
                        <a:t>בחינה 1</a:t>
                      </a:r>
                      <a:endParaRPr lang="en-US" sz="1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0"/>
                        </a:spcAft>
                      </a:pPr>
                      <a:r>
                        <a:rPr lang="he-IL" sz="1400" dirty="0">
                          <a:effectLst/>
                          <a:latin typeface="Tahoma" panose="020B0604030504040204" pitchFamily="34" charset="0"/>
                          <a:ea typeface="Tahoma" panose="020B0604030504040204" pitchFamily="34" charset="0"/>
                          <a:cs typeface="Tahoma" panose="020B0604030504040204" pitchFamily="34" charset="0"/>
                        </a:rPr>
                        <a:t>בחינה 2</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0"/>
                        </a:spcAft>
                      </a:pPr>
                      <a:r>
                        <a:rPr lang="he-IL" sz="1400">
                          <a:effectLst/>
                          <a:latin typeface="Tahoma" panose="020B0604030504040204" pitchFamily="34" charset="0"/>
                          <a:ea typeface="Tahoma" panose="020B0604030504040204" pitchFamily="34" charset="0"/>
                          <a:cs typeface="Tahoma" panose="020B0604030504040204" pitchFamily="34" charset="0"/>
                        </a:rPr>
                        <a:t>הערות</a:t>
                      </a:r>
                      <a:endParaRPr lang="en-US" sz="1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799505">
                <a:tc>
                  <a:txBody>
                    <a:bodyPr/>
                    <a:lstStyle/>
                    <a:p>
                      <a:pPr algn="ctr" rtl="1">
                        <a:lnSpc>
                          <a:spcPct val="115000"/>
                        </a:lnSpc>
                        <a:spcAft>
                          <a:spcPts val="0"/>
                        </a:spcAft>
                      </a:pPr>
                      <a:r>
                        <a:rPr lang="en-US" sz="1400">
                          <a:effectLst/>
                          <a:latin typeface="Tahoma" panose="020B0604030504040204" pitchFamily="34" charset="0"/>
                          <a:ea typeface="Tahoma" panose="020B0604030504040204" pitchFamily="34" charset="0"/>
                          <a:cs typeface="Tahoma" panose="020B0604030504040204" pitchFamily="34" charset="0"/>
                        </a:rPr>
                        <a:t>CP1</a:t>
                      </a:r>
                    </a:p>
                  </a:txBody>
                  <a:tcPr marL="68580" marR="68580" marT="0" marB="0"/>
                </a:tc>
                <a:tc>
                  <a:txBody>
                    <a:bodyPr/>
                    <a:lstStyle/>
                    <a:p>
                      <a:pPr algn="ctr" rtl="1">
                        <a:lnSpc>
                          <a:spcPct val="115000"/>
                        </a:lnSpc>
                        <a:spcAft>
                          <a:spcPts val="0"/>
                        </a:spcAft>
                      </a:pPr>
                      <a:r>
                        <a:rPr lang="en-US" sz="1400">
                          <a:effectLst/>
                          <a:latin typeface="Tahoma" panose="020B0604030504040204" pitchFamily="34" charset="0"/>
                          <a:ea typeface="Tahoma" panose="020B0604030504040204" pitchFamily="34" charset="0"/>
                          <a:cs typeface="Tahoma" panose="020B0604030504040204" pitchFamily="34" charset="0"/>
                        </a:rPr>
                        <a:t>CA1</a:t>
                      </a:r>
                    </a:p>
                  </a:txBody>
                  <a:tcPr marL="68580" marR="68580" marT="0" marB="0"/>
                </a:tc>
                <a:tc>
                  <a:txBody>
                    <a:bodyPr/>
                    <a:lstStyle/>
                    <a:p>
                      <a:pPr algn="ctr" rtl="1">
                        <a:lnSpc>
                          <a:spcPct val="115000"/>
                        </a:lnSpc>
                        <a:spcAft>
                          <a:spcPts val="0"/>
                        </a:spcAft>
                      </a:pPr>
                      <a:r>
                        <a:rPr lang="he-IL" sz="1400" dirty="0">
                          <a:effectLst/>
                          <a:latin typeface="Tahoma" panose="020B0604030504040204" pitchFamily="34" charset="0"/>
                          <a:ea typeface="Tahoma" panose="020B0604030504040204" pitchFamily="34" charset="0"/>
                          <a:cs typeface="Tahoma" panose="020B0604030504040204" pitchFamily="34" charset="0"/>
                        </a:rPr>
                        <a:t>מיומנויות אקטואריות</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0"/>
                        </a:spcAft>
                      </a:pPr>
                      <a:r>
                        <a:rPr lang="he-IL" sz="1400" dirty="0">
                          <a:effectLst/>
                          <a:latin typeface="Tahoma" panose="020B0604030504040204" pitchFamily="34" charset="0"/>
                          <a:ea typeface="Tahoma" panose="020B0604030504040204" pitchFamily="34" charset="0"/>
                          <a:cs typeface="Tahoma" panose="020B0604030504040204" pitchFamily="34" charset="0"/>
                        </a:rPr>
                        <a:t>כתובה, 3 שעות, שאלות עם תשובות קצרות</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0"/>
                        </a:spcAft>
                      </a:pPr>
                      <a:r>
                        <a:rPr lang="he-IL" sz="1400" dirty="0">
                          <a:effectLst/>
                          <a:latin typeface="Tahoma" panose="020B0604030504040204" pitchFamily="34" charset="0"/>
                          <a:ea typeface="Tahoma" panose="020B0604030504040204" pitchFamily="34" charset="0"/>
                          <a:cs typeface="Tahoma" panose="020B0604030504040204" pitchFamily="34" charset="0"/>
                        </a:rPr>
                        <a:t>כתובה</a:t>
                      </a:r>
                      <a:r>
                        <a:rPr lang="en-US" sz="1400" dirty="0">
                          <a:effectLst/>
                          <a:latin typeface="Tahoma" panose="020B0604030504040204" pitchFamily="34" charset="0"/>
                          <a:ea typeface="Tahoma" panose="020B0604030504040204" pitchFamily="34" charset="0"/>
                          <a:cs typeface="Tahoma" panose="020B0604030504040204" pitchFamily="34" charset="0"/>
                        </a:rPr>
                        <a:t>,</a:t>
                      </a:r>
                      <a:r>
                        <a:rPr lang="he-IL" sz="1400" dirty="0">
                          <a:effectLst/>
                          <a:latin typeface="Tahoma" panose="020B0604030504040204" pitchFamily="34" charset="0"/>
                          <a:ea typeface="Tahoma" panose="020B0604030504040204" pitchFamily="34" charset="0"/>
                          <a:cs typeface="Tahoma" panose="020B0604030504040204" pitchFamily="34" charset="0"/>
                        </a:rPr>
                        <a:t> שאלת מקרה בוחן, 45 דקות תכנון, 2.5 שעות תשובה</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0"/>
                        </a:spcAft>
                      </a:pPr>
                      <a:r>
                        <a:rPr lang="he-IL" sz="1400" dirty="0">
                          <a:effectLst/>
                          <a:latin typeface="Tahoma" panose="020B0604030504040204" pitchFamily="34" charset="0"/>
                          <a:ea typeface="Tahoma" panose="020B0604030504040204" pitchFamily="34" charset="0"/>
                          <a:cs typeface="Tahoma" panose="020B0604030504040204" pitchFamily="34" charset="0"/>
                        </a:rPr>
                        <a:t> </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596353">
                <a:tc>
                  <a:txBody>
                    <a:bodyPr/>
                    <a:lstStyle/>
                    <a:p>
                      <a:pPr algn="ctr" rtl="1">
                        <a:lnSpc>
                          <a:spcPct val="115000"/>
                        </a:lnSpc>
                        <a:spcAft>
                          <a:spcPts val="0"/>
                        </a:spcAft>
                      </a:pPr>
                      <a:r>
                        <a:rPr lang="en-US" sz="1400">
                          <a:effectLst/>
                          <a:latin typeface="Tahoma" panose="020B0604030504040204" pitchFamily="34" charset="0"/>
                          <a:ea typeface="Tahoma" panose="020B0604030504040204" pitchFamily="34" charset="0"/>
                          <a:cs typeface="Tahoma" panose="020B0604030504040204" pitchFamily="34" charset="0"/>
                        </a:rPr>
                        <a:t>CP2</a:t>
                      </a:r>
                    </a:p>
                  </a:txBody>
                  <a:tcPr marL="68580" marR="68580" marT="0" marB="0"/>
                </a:tc>
                <a:tc>
                  <a:txBody>
                    <a:bodyPr/>
                    <a:lstStyle/>
                    <a:p>
                      <a:pPr algn="ctr" rtl="1">
                        <a:lnSpc>
                          <a:spcPct val="115000"/>
                        </a:lnSpc>
                        <a:spcAft>
                          <a:spcPts val="0"/>
                        </a:spcAft>
                      </a:pPr>
                      <a:r>
                        <a:rPr lang="en-US" sz="1400">
                          <a:effectLst/>
                          <a:latin typeface="Tahoma" panose="020B0604030504040204" pitchFamily="34" charset="0"/>
                          <a:ea typeface="Tahoma" panose="020B0604030504040204" pitchFamily="34" charset="0"/>
                          <a:cs typeface="Tahoma" panose="020B0604030504040204" pitchFamily="34" charset="0"/>
                        </a:rPr>
                        <a:t>CA2</a:t>
                      </a:r>
                    </a:p>
                  </a:txBody>
                  <a:tcPr marL="68580" marR="68580" marT="0" marB="0"/>
                </a:tc>
                <a:tc>
                  <a:txBody>
                    <a:bodyPr/>
                    <a:lstStyle/>
                    <a:p>
                      <a:pPr algn="ctr" rtl="1">
                        <a:lnSpc>
                          <a:spcPct val="115000"/>
                        </a:lnSpc>
                        <a:spcAft>
                          <a:spcPts val="0"/>
                        </a:spcAft>
                      </a:pPr>
                      <a:r>
                        <a:rPr lang="he-IL" sz="1400" dirty="0">
                          <a:effectLst/>
                          <a:latin typeface="Tahoma" panose="020B0604030504040204" pitchFamily="34" charset="0"/>
                          <a:ea typeface="Tahoma" panose="020B0604030504040204" pitchFamily="34" charset="0"/>
                          <a:cs typeface="Tahoma" panose="020B0604030504040204" pitchFamily="34" charset="0"/>
                        </a:rPr>
                        <a:t>מיומנויות מידול</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0"/>
                        </a:spcAft>
                      </a:pPr>
                      <a:r>
                        <a:rPr lang="he-IL" sz="1400">
                          <a:effectLst/>
                          <a:latin typeface="Tahoma" panose="020B0604030504040204" pitchFamily="34" charset="0"/>
                          <a:ea typeface="Tahoma" panose="020B0604030504040204" pitchFamily="34" charset="0"/>
                          <a:cs typeface="Tahoma" panose="020B0604030504040204" pitchFamily="34" charset="0"/>
                        </a:rPr>
                        <a:t>און ליין, 3 שעות</a:t>
                      </a:r>
                      <a:endParaRPr lang="en-US" sz="1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0"/>
                        </a:spcAft>
                      </a:pPr>
                      <a:r>
                        <a:rPr lang="he-IL" sz="1400" dirty="0">
                          <a:effectLst/>
                          <a:latin typeface="Tahoma" panose="020B0604030504040204" pitchFamily="34" charset="0"/>
                          <a:ea typeface="Tahoma" panose="020B0604030504040204" pitchFamily="34" charset="0"/>
                          <a:cs typeface="Tahoma" panose="020B0604030504040204" pitchFamily="34" charset="0"/>
                        </a:rPr>
                        <a:t>און ליין, 3 שעות</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0"/>
                        </a:spcAft>
                      </a:pPr>
                      <a:r>
                        <a:rPr lang="he-IL" sz="1400" dirty="0">
                          <a:effectLst/>
                          <a:latin typeface="Tahoma" panose="020B0604030504040204" pitchFamily="34" charset="0"/>
                          <a:ea typeface="Tahoma" panose="020B0604030504040204" pitchFamily="34" charset="0"/>
                          <a:cs typeface="Tahoma" panose="020B0604030504040204" pitchFamily="34" charset="0"/>
                        </a:rPr>
                        <a:t>יתווסף חומר נוסף על ניתוח נתונים</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799505">
                <a:tc>
                  <a:txBody>
                    <a:bodyPr/>
                    <a:lstStyle/>
                    <a:p>
                      <a:pPr algn="ctr" rtl="1">
                        <a:lnSpc>
                          <a:spcPct val="115000"/>
                        </a:lnSpc>
                        <a:spcAft>
                          <a:spcPts val="0"/>
                        </a:spcAft>
                      </a:pPr>
                      <a:r>
                        <a:rPr lang="en-US" sz="1400">
                          <a:effectLst/>
                          <a:latin typeface="Tahoma" panose="020B0604030504040204" pitchFamily="34" charset="0"/>
                          <a:ea typeface="Tahoma" panose="020B0604030504040204" pitchFamily="34" charset="0"/>
                          <a:cs typeface="Tahoma" panose="020B0604030504040204" pitchFamily="34" charset="0"/>
                        </a:rPr>
                        <a:t>CP3</a:t>
                      </a:r>
                    </a:p>
                  </a:txBody>
                  <a:tcPr marL="68580" marR="68580" marT="0" marB="0"/>
                </a:tc>
                <a:tc>
                  <a:txBody>
                    <a:bodyPr/>
                    <a:lstStyle/>
                    <a:p>
                      <a:pPr algn="ctr" rtl="1">
                        <a:lnSpc>
                          <a:spcPct val="115000"/>
                        </a:lnSpc>
                        <a:spcAft>
                          <a:spcPts val="0"/>
                        </a:spcAft>
                      </a:pPr>
                      <a:r>
                        <a:rPr lang="en-US" sz="1400">
                          <a:effectLst/>
                          <a:latin typeface="Tahoma" panose="020B0604030504040204" pitchFamily="34" charset="0"/>
                          <a:ea typeface="Tahoma" panose="020B0604030504040204" pitchFamily="34" charset="0"/>
                          <a:cs typeface="Tahoma" panose="020B0604030504040204" pitchFamily="34" charset="0"/>
                        </a:rPr>
                        <a:t>CA3</a:t>
                      </a:r>
                    </a:p>
                  </a:txBody>
                  <a:tcPr marL="68580" marR="68580" marT="0" marB="0"/>
                </a:tc>
                <a:tc>
                  <a:txBody>
                    <a:bodyPr/>
                    <a:lstStyle/>
                    <a:p>
                      <a:pPr algn="ctr" rtl="1">
                        <a:lnSpc>
                          <a:spcPct val="115000"/>
                        </a:lnSpc>
                        <a:spcAft>
                          <a:spcPts val="0"/>
                        </a:spcAft>
                      </a:pPr>
                      <a:r>
                        <a:rPr lang="he-IL" sz="1400">
                          <a:effectLst/>
                          <a:latin typeface="Tahoma" panose="020B0604030504040204" pitchFamily="34" charset="0"/>
                          <a:ea typeface="Tahoma" panose="020B0604030504040204" pitchFamily="34" charset="0"/>
                          <a:cs typeface="Tahoma" panose="020B0604030504040204" pitchFamily="34" charset="0"/>
                        </a:rPr>
                        <a:t>מיומנויות תקשורת</a:t>
                      </a:r>
                      <a:endParaRPr lang="en-US" sz="1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0"/>
                        </a:spcAft>
                      </a:pPr>
                      <a:r>
                        <a:rPr lang="he-IL" sz="1400">
                          <a:effectLst/>
                          <a:latin typeface="Tahoma" panose="020B0604030504040204" pitchFamily="34" charset="0"/>
                          <a:ea typeface="Tahoma" panose="020B0604030504040204" pitchFamily="34" charset="0"/>
                          <a:cs typeface="Tahoma" panose="020B0604030504040204" pitchFamily="34" charset="0"/>
                        </a:rPr>
                        <a:t>און ליין, 3 שעות</a:t>
                      </a:r>
                      <a:endParaRPr lang="en-US" sz="1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0"/>
                        </a:spcAft>
                      </a:pPr>
                      <a:r>
                        <a:rPr lang="he-IL" sz="1400">
                          <a:effectLst/>
                          <a:latin typeface="Tahoma" panose="020B0604030504040204" pitchFamily="34" charset="0"/>
                          <a:ea typeface="Tahoma" panose="020B0604030504040204" pitchFamily="34" charset="0"/>
                          <a:cs typeface="Tahoma" panose="020B0604030504040204" pitchFamily="34" charset="0"/>
                        </a:rPr>
                        <a:t>אין</a:t>
                      </a:r>
                      <a:endParaRPr lang="en-US" sz="1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0"/>
                        </a:spcAft>
                      </a:pPr>
                      <a:r>
                        <a:rPr lang="he-IL" sz="1400" dirty="0">
                          <a:effectLst/>
                          <a:latin typeface="Tahoma" panose="020B0604030504040204" pitchFamily="34" charset="0"/>
                          <a:ea typeface="Tahoma" panose="020B0604030504040204" pitchFamily="34" charset="0"/>
                          <a:cs typeface="Tahoma" panose="020B0604030504040204" pitchFamily="34" charset="0"/>
                        </a:rPr>
                        <a:t>יוסר מרכיב המצגת בבחינת  </a:t>
                      </a:r>
                      <a:r>
                        <a:rPr lang="en-US" sz="1400" dirty="0">
                          <a:effectLst/>
                          <a:latin typeface="Tahoma" panose="020B0604030504040204" pitchFamily="34" charset="0"/>
                          <a:ea typeface="Tahoma" panose="020B0604030504040204" pitchFamily="34" charset="0"/>
                          <a:cs typeface="Tahoma" panose="020B0604030504040204" pitchFamily="34" charset="0"/>
                        </a:rPr>
                        <a:t>CA3</a:t>
                      </a:r>
                      <a:r>
                        <a:rPr lang="he-IL" sz="1400" dirty="0">
                          <a:effectLst/>
                          <a:latin typeface="Tahoma" panose="020B0604030504040204" pitchFamily="34" charset="0"/>
                          <a:ea typeface="Tahoma" panose="020B0604030504040204" pitchFamily="34" charset="0"/>
                          <a:cs typeface="Tahoma" panose="020B0604030504040204" pitchFamily="34" charset="0"/>
                        </a:rPr>
                        <a:t> ויועבר ל </a:t>
                      </a:r>
                      <a:r>
                        <a:rPr lang="en-US" sz="1400" dirty="0">
                          <a:effectLst/>
                          <a:latin typeface="Tahoma" panose="020B0604030504040204" pitchFamily="34" charset="0"/>
                          <a:ea typeface="Tahoma" panose="020B0604030504040204" pitchFamily="34" charset="0"/>
                          <a:cs typeface="Tahoma" panose="020B0604030504040204" pitchFamily="34" charset="0"/>
                        </a:rPr>
                        <a:t>PPD</a:t>
                      </a:r>
                    </a:p>
                  </a:txBody>
                  <a:tcPr marL="68580" marR="68580" marT="0" marB="0"/>
                </a:tc>
              </a:tr>
            </a:tbl>
          </a:graphicData>
        </a:graphic>
      </p:graphicFrame>
    </p:spTree>
    <p:extLst>
      <p:ext uri="{BB962C8B-B14F-4D97-AF65-F5344CB8AC3E}">
        <p14:creationId xmlns:p14="http://schemas.microsoft.com/office/powerpoint/2010/main" val="419422513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627622" y="148347"/>
            <a:ext cx="10544783" cy="1405789"/>
          </a:xfrm>
        </p:spPr>
        <p:txBody>
          <a:bodyPr>
            <a:noAutofit/>
          </a:bodyPr>
          <a:lstStyle/>
          <a:p>
            <a:r>
              <a:rPr lang="he-IL" sz="4800" b="1" dirty="0" smtClean="0">
                <a:latin typeface="Tahoma" panose="020B0604030504040204" pitchFamily="34" charset="0"/>
                <a:ea typeface="Tahoma" panose="020B0604030504040204" pitchFamily="34" charset="0"/>
                <a:cs typeface="Tahoma" panose="020B0604030504040204" pitchFamily="34" charset="0"/>
              </a:rPr>
              <a:t>מעבר לעקרונות המומחיות</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25</a:t>
            </a:fld>
            <a:endParaRPr lang="en-US"/>
          </a:p>
        </p:txBody>
      </p:sp>
      <p:sp>
        <p:nvSpPr>
          <p:cNvPr id="6" name="TextBox 5"/>
          <p:cNvSpPr txBox="1"/>
          <p:nvPr/>
        </p:nvSpPr>
        <p:spPr>
          <a:xfrm>
            <a:off x="1948070" y="1934817"/>
            <a:ext cx="8772940" cy="646331"/>
          </a:xfrm>
          <a:prstGeom prst="rect">
            <a:avLst/>
          </a:prstGeom>
          <a:noFill/>
        </p:spPr>
        <p:txBody>
          <a:bodyPr wrap="square" rtlCol="0">
            <a:spAutoFit/>
          </a:bodyPr>
          <a:lstStyle/>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graphicFrame>
        <p:nvGraphicFramePr>
          <p:cNvPr id="3" name="טבלה 2"/>
          <p:cNvGraphicFramePr>
            <a:graphicFrameLocks noGrp="1"/>
          </p:cNvGraphicFramePr>
          <p:nvPr>
            <p:extLst>
              <p:ext uri="{D42A27DB-BD31-4B8C-83A1-F6EECF244321}">
                <p14:modId xmlns:p14="http://schemas.microsoft.com/office/powerpoint/2010/main" val="2113407471"/>
              </p:ext>
            </p:extLst>
          </p:nvPr>
        </p:nvGraphicFramePr>
        <p:xfrm>
          <a:off x="6609806" y="2043807"/>
          <a:ext cx="4693228" cy="3100166"/>
        </p:xfrm>
        <a:graphic>
          <a:graphicData uri="http://schemas.openxmlformats.org/drawingml/2006/table">
            <a:tbl>
              <a:tblPr rtl="1" firstRow="1" firstCol="1" bandRow="1">
                <a:tableStyleId>{91EBBBCC-DAD2-459C-BE2E-F6DE35CF9A28}</a:tableStyleId>
              </a:tblPr>
              <a:tblGrid>
                <a:gridCol w="1044970"/>
                <a:gridCol w="1059922"/>
                <a:gridCol w="2588336"/>
              </a:tblGrid>
              <a:tr h="576422">
                <a:tc>
                  <a:txBody>
                    <a:bodyPr/>
                    <a:lstStyle/>
                    <a:p>
                      <a:pPr algn="ctr" rtl="1">
                        <a:lnSpc>
                          <a:spcPct val="115000"/>
                        </a:lnSpc>
                        <a:spcAft>
                          <a:spcPts val="0"/>
                        </a:spcAft>
                      </a:pPr>
                      <a:r>
                        <a:rPr lang="he-IL" sz="1800" dirty="0">
                          <a:effectLst/>
                        </a:rPr>
                        <a:t>שם נוכחי</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800" dirty="0">
                          <a:effectLst/>
                        </a:rPr>
                        <a:t>שם קודם</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800" dirty="0">
                          <a:effectLst/>
                        </a:rPr>
                        <a:t>נושא</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312763">
                <a:tc>
                  <a:txBody>
                    <a:bodyPr/>
                    <a:lstStyle/>
                    <a:p>
                      <a:pPr algn="ctr" rtl="1">
                        <a:lnSpc>
                          <a:spcPct val="115000"/>
                        </a:lnSpc>
                        <a:spcAft>
                          <a:spcPts val="0"/>
                        </a:spcAft>
                      </a:pPr>
                      <a:r>
                        <a:rPr lang="en-US" sz="1800">
                          <a:effectLst/>
                        </a:rPr>
                        <a:t>SP1</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800">
                          <a:effectLst/>
                        </a:rPr>
                        <a:t>ST1</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800" dirty="0">
                          <a:effectLst/>
                        </a:rPr>
                        <a:t>בריאות וסיעוד</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312763">
                <a:tc>
                  <a:txBody>
                    <a:bodyPr/>
                    <a:lstStyle/>
                    <a:p>
                      <a:pPr algn="ctr" rtl="1">
                        <a:lnSpc>
                          <a:spcPct val="115000"/>
                        </a:lnSpc>
                        <a:spcAft>
                          <a:spcPts val="0"/>
                        </a:spcAft>
                      </a:pPr>
                      <a:r>
                        <a:rPr lang="en-US" sz="1800">
                          <a:effectLst/>
                        </a:rPr>
                        <a:t>SP2</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800">
                          <a:effectLst/>
                        </a:rPr>
                        <a:t>ST2</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800" dirty="0">
                          <a:effectLst/>
                        </a:rPr>
                        <a:t>ביטוח חיים</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312763">
                <a:tc>
                  <a:txBody>
                    <a:bodyPr/>
                    <a:lstStyle/>
                    <a:p>
                      <a:pPr algn="ctr" rtl="1">
                        <a:lnSpc>
                          <a:spcPct val="115000"/>
                        </a:lnSpc>
                        <a:spcAft>
                          <a:spcPts val="0"/>
                        </a:spcAft>
                      </a:pPr>
                      <a:r>
                        <a:rPr lang="en-US" sz="1800">
                          <a:effectLst/>
                        </a:rPr>
                        <a:t>SP4</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800" dirty="0">
                          <a:effectLst/>
                        </a:rPr>
                        <a:t>ST4</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800" dirty="0">
                          <a:effectLst/>
                        </a:rPr>
                        <a:t>פנסיות</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312763">
                <a:tc>
                  <a:txBody>
                    <a:bodyPr/>
                    <a:lstStyle/>
                    <a:p>
                      <a:pPr algn="ctr" rtl="1">
                        <a:lnSpc>
                          <a:spcPct val="115000"/>
                        </a:lnSpc>
                        <a:spcAft>
                          <a:spcPts val="0"/>
                        </a:spcAft>
                      </a:pPr>
                      <a:r>
                        <a:rPr lang="en-US" sz="1800">
                          <a:effectLst/>
                        </a:rPr>
                        <a:t>SP5</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800">
                          <a:effectLst/>
                        </a:rPr>
                        <a:t>ST5</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800" dirty="0">
                          <a:effectLst/>
                        </a:rPr>
                        <a:t>השקעות ופיננסים</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312763">
                <a:tc>
                  <a:txBody>
                    <a:bodyPr/>
                    <a:lstStyle/>
                    <a:p>
                      <a:pPr algn="ctr" rtl="1">
                        <a:lnSpc>
                          <a:spcPct val="115000"/>
                        </a:lnSpc>
                        <a:spcAft>
                          <a:spcPts val="0"/>
                        </a:spcAft>
                      </a:pPr>
                      <a:r>
                        <a:rPr lang="en-US" sz="1800">
                          <a:effectLst/>
                        </a:rPr>
                        <a:t>SP6</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800">
                          <a:effectLst/>
                        </a:rPr>
                        <a:t>ST6</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800" dirty="0">
                          <a:effectLst/>
                        </a:rPr>
                        <a:t>נגזרות פיננסיות</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312763">
                <a:tc>
                  <a:txBody>
                    <a:bodyPr/>
                    <a:lstStyle/>
                    <a:p>
                      <a:pPr algn="ctr" rtl="1">
                        <a:lnSpc>
                          <a:spcPct val="115000"/>
                        </a:lnSpc>
                        <a:spcAft>
                          <a:spcPts val="0"/>
                        </a:spcAft>
                      </a:pPr>
                      <a:r>
                        <a:rPr lang="en-US" sz="1800">
                          <a:effectLst/>
                        </a:rPr>
                        <a:t>SP7</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800">
                          <a:effectLst/>
                        </a:rPr>
                        <a:t>ST7</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800" dirty="0">
                          <a:effectLst/>
                        </a:rPr>
                        <a:t>ביטוח כללי: רזרבות</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312763">
                <a:tc>
                  <a:txBody>
                    <a:bodyPr/>
                    <a:lstStyle/>
                    <a:p>
                      <a:pPr algn="ctr" rtl="1">
                        <a:lnSpc>
                          <a:spcPct val="115000"/>
                        </a:lnSpc>
                        <a:spcAft>
                          <a:spcPts val="0"/>
                        </a:spcAft>
                      </a:pPr>
                      <a:r>
                        <a:rPr lang="en-US" sz="1800">
                          <a:effectLst/>
                        </a:rPr>
                        <a:t>SP8</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800">
                          <a:effectLst/>
                        </a:rPr>
                        <a:t>ST8</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800" dirty="0">
                          <a:effectLst/>
                        </a:rPr>
                        <a:t>ביטוח כללי: תמחור</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312763">
                <a:tc>
                  <a:txBody>
                    <a:bodyPr/>
                    <a:lstStyle/>
                    <a:p>
                      <a:pPr algn="ctr" rtl="1">
                        <a:lnSpc>
                          <a:spcPct val="115000"/>
                        </a:lnSpc>
                        <a:spcAft>
                          <a:spcPts val="0"/>
                        </a:spcAft>
                      </a:pPr>
                      <a:r>
                        <a:rPr lang="en-US" sz="1800">
                          <a:effectLst/>
                        </a:rPr>
                        <a:t>SP9</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800">
                          <a:effectLst/>
                        </a:rPr>
                        <a:t>ST9</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800" dirty="0">
                          <a:effectLst/>
                        </a:rPr>
                        <a:t>ניהול סיכונים</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pic>
        <p:nvPicPr>
          <p:cNvPr id="7" name="תמונה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357" y="2043806"/>
            <a:ext cx="4871816" cy="3246651"/>
          </a:xfrm>
          <a:prstGeom prst="rect">
            <a:avLst/>
          </a:prstGeom>
          <a:ln w="28575" cap="sq" cmpd="thickThin">
            <a:solidFill>
              <a:srgbClr val="F2B02C"/>
            </a:solidFill>
            <a:prstDash val="solid"/>
            <a:miter lim="800000"/>
          </a:ln>
          <a:effectLst>
            <a:innerShdw blurRad="76200">
              <a:srgbClr val="000000"/>
            </a:innerShdw>
          </a:effectLst>
        </p:spPr>
      </p:pic>
    </p:spTree>
    <p:extLst>
      <p:ext uri="{BB962C8B-B14F-4D97-AF65-F5344CB8AC3E}">
        <p14:creationId xmlns:p14="http://schemas.microsoft.com/office/powerpoint/2010/main" val="295869775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627622" y="148347"/>
            <a:ext cx="10544783" cy="1405789"/>
          </a:xfrm>
        </p:spPr>
        <p:txBody>
          <a:bodyPr>
            <a:noAutofit/>
          </a:bodyPr>
          <a:lstStyle/>
          <a:p>
            <a:r>
              <a:rPr lang="he-IL" sz="4800" b="1" dirty="0" smtClean="0">
                <a:latin typeface="Tahoma" panose="020B0604030504040204" pitchFamily="34" charset="0"/>
                <a:ea typeface="Tahoma" panose="020B0604030504040204" pitchFamily="34" charset="0"/>
                <a:cs typeface="Tahoma" panose="020B0604030504040204" pitchFamily="34" charset="0"/>
              </a:rPr>
              <a:t>מעבר למומחיות מתקדמת</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26</a:t>
            </a:fld>
            <a:endParaRPr lang="en-US"/>
          </a:p>
        </p:txBody>
      </p:sp>
      <p:sp>
        <p:nvSpPr>
          <p:cNvPr id="6" name="TextBox 5"/>
          <p:cNvSpPr txBox="1"/>
          <p:nvPr/>
        </p:nvSpPr>
        <p:spPr>
          <a:xfrm>
            <a:off x="1948070" y="1934817"/>
            <a:ext cx="8772940" cy="646331"/>
          </a:xfrm>
          <a:prstGeom prst="rect">
            <a:avLst/>
          </a:prstGeom>
          <a:noFill/>
        </p:spPr>
        <p:txBody>
          <a:bodyPr wrap="square" rtlCol="0">
            <a:spAutoFit/>
          </a:bodyPr>
          <a:lstStyle/>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graphicFrame>
        <p:nvGraphicFramePr>
          <p:cNvPr id="3" name="טבלה 2"/>
          <p:cNvGraphicFramePr>
            <a:graphicFrameLocks noGrp="1"/>
          </p:cNvGraphicFramePr>
          <p:nvPr>
            <p:extLst>
              <p:ext uri="{D42A27DB-BD31-4B8C-83A1-F6EECF244321}">
                <p14:modId xmlns:p14="http://schemas.microsoft.com/office/powerpoint/2010/main" val="2657681606"/>
              </p:ext>
            </p:extLst>
          </p:nvPr>
        </p:nvGraphicFramePr>
        <p:xfrm>
          <a:off x="2209800" y="2050995"/>
          <a:ext cx="7712825" cy="2489004"/>
        </p:xfrm>
        <a:graphic>
          <a:graphicData uri="http://schemas.openxmlformats.org/drawingml/2006/table">
            <a:tbl>
              <a:tblPr rtl="1" firstRow="1" firstCol="1" bandRow="1">
                <a:tableStyleId>{91EBBBCC-DAD2-459C-BE2E-F6DE35CF9A28}</a:tableStyleId>
              </a:tblPr>
              <a:tblGrid>
                <a:gridCol w="1039664"/>
                <a:gridCol w="1253861"/>
                <a:gridCol w="2246695"/>
                <a:gridCol w="3172605"/>
              </a:tblGrid>
              <a:tr h="385884">
                <a:tc>
                  <a:txBody>
                    <a:bodyPr/>
                    <a:lstStyle/>
                    <a:p>
                      <a:pPr algn="ctr" rtl="1">
                        <a:lnSpc>
                          <a:spcPct val="115000"/>
                        </a:lnSpc>
                        <a:spcAft>
                          <a:spcPts val="0"/>
                        </a:spcAft>
                      </a:pPr>
                      <a:r>
                        <a:rPr lang="he-IL" sz="1400" b="1" dirty="0">
                          <a:effectLst/>
                          <a:latin typeface="Calibri" panose="020F0502020204030204" pitchFamily="34" charset="0"/>
                          <a:ea typeface="Times New Roman" panose="02020603050405020304" pitchFamily="18" charset="0"/>
                          <a:cs typeface="Tahoma" panose="020B0604030504040204" pitchFamily="34" charset="0"/>
                        </a:rPr>
                        <a:t>שם נוכחי</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400" b="1" dirty="0">
                          <a:effectLst/>
                          <a:latin typeface="Calibri" panose="020F0502020204030204" pitchFamily="34" charset="0"/>
                          <a:ea typeface="Times New Roman" panose="02020603050405020304" pitchFamily="18" charset="0"/>
                          <a:cs typeface="Tahoma" panose="020B0604030504040204" pitchFamily="34" charset="0"/>
                        </a:rPr>
                        <a:t>שם קודם</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400" b="1" dirty="0">
                          <a:effectLst/>
                          <a:latin typeface="Calibri" panose="020F0502020204030204" pitchFamily="34" charset="0"/>
                          <a:ea typeface="Times New Roman" panose="02020603050405020304" pitchFamily="18" charset="0"/>
                          <a:cs typeface="Tahoma" panose="020B0604030504040204" pitchFamily="34" charset="0"/>
                        </a:rPr>
                        <a:t>נושא</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400" b="1" dirty="0">
                          <a:effectLst/>
                          <a:latin typeface="Calibri" panose="020F0502020204030204" pitchFamily="34" charset="0"/>
                          <a:ea typeface="Times New Roman" panose="02020603050405020304" pitchFamily="18" charset="0"/>
                          <a:cs typeface="Tahoma" panose="020B0604030504040204" pitchFamily="34" charset="0"/>
                        </a:rPr>
                        <a:t>הערות</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295264">
                <a:tc>
                  <a:txBody>
                    <a:bodyPr/>
                    <a:lstStyle/>
                    <a:p>
                      <a:pPr marL="0" algn="ctr" defTabSz="914400" rtl="1" eaLnBrk="1" latinLnBrk="0" hangingPunct="1">
                        <a:lnSpc>
                          <a:spcPct val="115000"/>
                        </a:lnSpc>
                        <a:spcAft>
                          <a:spcPts val="0"/>
                        </a:spcAft>
                      </a:pPr>
                      <a:r>
                        <a:rPr lang="en-US" sz="1800" kern="1200" dirty="0">
                          <a:solidFill>
                            <a:schemeClr val="dk1"/>
                          </a:solidFill>
                          <a:effectLst/>
                          <a:latin typeface="+mn-lt"/>
                          <a:ea typeface="+mn-ea"/>
                          <a:cs typeface="+mn-cs"/>
                        </a:rPr>
                        <a:t>SA1</a:t>
                      </a:r>
                    </a:p>
                  </a:txBody>
                  <a:tcPr marL="68580" marR="68580" marT="0" marB="0"/>
                </a:tc>
                <a:tc>
                  <a:txBody>
                    <a:bodyPr/>
                    <a:lstStyle/>
                    <a:p>
                      <a:pPr marL="0" algn="ctr" defTabSz="914400" rtl="1" eaLnBrk="1" latinLnBrk="0" hangingPunct="1">
                        <a:lnSpc>
                          <a:spcPct val="115000"/>
                        </a:lnSpc>
                        <a:spcAft>
                          <a:spcPts val="0"/>
                        </a:spcAft>
                      </a:pPr>
                      <a:r>
                        <a:rPr lang="en-US" sz="1800" kern="1200" dirty="0">
                          <a:solidFill>
                            <a:schemeClr val="dk1"/>
                          </a:solidFill>
                          <a:effectLst/>
                          <a:latin typeface="+mn-lt"/>
                          <a:ea typeface="+mn-ea"/>
                          <a:cs typeface="+mn-cs"/>
                        </a:rPr>
                        <a:t>SA1</a:t>
                      </a:r>
                    </a:p>
                  </a:txBody>
                  <a:tcPr marL="68580" marR="68580" marT="0" marB="0"/>
                </a:tc>
                <a:tc>
                  <a:txBody>
                    <a:bodyPr/>
                    <a:lstStyle/>
                    <a:p>
                      <a:pPr marL="0" algn="ctr" defTabSz="914400" rtl="1" eaLnBrk="1" latinLnBrk="0" hangingPunct="1">
                        <a:lnSpc>
                          <a:spcPct val="115000"/>
                        </a:lnSpc>
                        <a:spcAft>
                          <a:spcPts val="0"/>
                        </a:spcAft>
                      </a:pPr>
                      <a:r>
                        <a:rPr lang="he-IL" sz="1800" kern="1200">
                          <a:solidFill>
                            <a:schemeClr val="dk1"/>
                          </a:solidFill>
                          <a:effectLst/>
                          <a:latin typeface="+mn-lt"/>
                          <a:ea typeface="+mn-ea"/>
                          <a:cs typeface="+mn-cs"/>
                        </a:rPr>
                        <a:t>בריאות וסיעוד</a:t>
                      </a:r>
                      <a:endParaRPr lang="en-US" sz="1800" kern="1200">
                        <a:solidFill>
                          <a:schemeClr val="dk1"/>
                        </a:solidFill>
                        <a:effectLst/>
                        <a:latin typeface="+mn-lt"/>
                        <a:ea typeface="+mn-ea"/>
                        <a:cs typeface="+mn-cs"/>
                      </a:endParaRPr>
                    </a:p>
                  </a:txBody>
                  <a:tcPr marL="68580" marR="68580" marT="0" marB="0"/>
                </a:tc>
                <a:tc>
                  <a:txBody>
                    <a:bodyPr/>
                    <a:lstStyle/>
                    <a:p>
                      <a:pPr marL="0" algn="ctr" defTabSz="914400" rtl="1" eaLnBrk="1" latinLnBrk="0" hangingPunct="1">
                        <a:lnSpc>
                          <a:spcPct val="115000"/>
                        </a:lnSpc>
                        <a:spcAft>
                          <a:spcPts val="0"/>
                        </a:spcAft>
                      </a:pPr>
                      <a:r>
                        <a:rPr lang="he-IL" sz="1800"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txBody>
                  <a:tcPr marL="68580" marR="68580" marT="0" marB="0"/>
                </a:tc>
              </a:tr>
              <a:tr h="295264">
                <a:tc>
                  <a:txBody>
                    <a:bodyPr/>
                    <a:lstStyle/>
                    <a:p>
                      <a:pPr marL="0" algn="ctr" defTabSz="914400" rtl="1" eaLnBrk="1" latinLnBrk="0" hangingPunct="1">
                        <a:lnSpc>
                          <a:spcPct val="115000"/>
                        </a:lnSpc>
                        <a:spcAft>
                          <a:spcPts val="0"/>
                        </a:spcAft>
                      </a:pPr>
                      <a:r>
                        <a:rPr lang="en-US" sz="1800" kern="1200">
                          <a:solidFill>
                            <a:schemeClr val="dk1"/>
                          </a:solidFill>
                          <a:effectLst/>
                          <a:latin typeface="+mn-lt"/>
                          <a:ea typeface="+mn-ea"/>
                          <a:cs typeface="+mn-cs"/>
                        </a:rPr>
                        <a:t>SA2</a:t>
                      </a:r>
                    </a:p>
                  </a:txBody>
                  <a:tcPr marL="68580" marR="68580" marT="0" marB="0"/>
                </a:tc>
                <a:tc>
                  <a:txBody>
                    <a:bodyPr/>
                    <a:lstStyle/>
                    <a:p>
                      <a:pPr marL="0" algn="ctr" defTabSz="914400" rtl="1" eaLnBrk="1" latinLnBrk="0" hangingPunct="1">
                        <a:lnSpc>
                          <a:spcPct val="115000"/>
                        </a:lnSpc>
                        <a:spcAft>
                          <a:spcPts val="0"/>
                        </a:spcAft>
                      </a:pPr>
                      <a:r>
                        <a:rPr lang="en-US" sz="1800" kern="1200" dirty="0">
                          <a:solidFill>
                            <a:schemeClr val="dk1"/>
                          </a:solidFill>
                          <a:effectLst/>
                          <a:latin typeface="+mn-lt"/>
                          <a:ea typeface="+mn-ea"/>
                          <a:cs typeface="+mn-cs"/>
                        </a:rPr>
                        <a:t>SA2</a:t>
                      </a:r>
                    </a:p>
                  </a:txBody>
                  <a:tcPr marL="68580" marR="68580" marT="0" marB="0"/>
                </a:tc>
                <a:tc>
                  <a:txBody>
                    <a:bodyPr/>
                    <a:lstStyle/>
                    <a:p>
                      <a:pPr marL="0" algn="ctr" defTabSz="914400" rtl="1" eaLnBrk="1" latinLnBrk="0" hangingPunct="1">
                        <a:lnSpc>
                          <a:spcPct val="115000"/>
                        </a:lnSpc>
                        <a:spcAft>
                          <a:spcPts val="0"/>
                        </a:spcAft>
                      </a:pPr>
                      <a:r>
                        <a:rPr lang="he-IL" sz="1800" kern="1200" dirty="0">
                          <a:solidFill>
                            <a:schemeClr val="dk1"/>
                          </a:solidFill>
                          <a:effectLst/>
                          <a:latin typeface="+mn-lt"/>
                          <a:ea typeface="+mn-ea"/>
                          <a:cs typeface="+mn-cs"/>
                        </a:rPr>
                        <a:t>ביטוח חיים</a:t>
                      </a:r>
                      <a:endParaRPr lang="en-US" sz="1800" kern="1200" dirty="0">
                        <a:solidFill>
                          <a:schemeClr val="dk1"/>
                        </a:solidFill>
                        <a:effectLst/>
                        <a:latin typeface="+mn-lt"/>
                        <a:ea typeface="+mn-ea"/>
                        <a:cs typeface="+mn-cs"/>
                      </a:endParaRPr>
                    </a:p>
                  </a:txBody>
                  <a:tcPr marL="68580" marR="68580" marT="0" marB="0"/>
                </a:tc>
                <a:tc>
                  <a:txBody>
                    <a:bodyPr/>
                    <a:lstStyle/>
                    <a:p>
                      <a:pPr marL="0" algn="ctr" defTabSz="914400" rtl="1" eaLnBrk="1" latinLnBrk="0" hangingPunct="1">
                        <a:lnSpc>
                          <a:spcPct val="115000"/>
                        </a:lnSpc>
                        <a:spcAft>
                          <a:spcPts val="0"/>
                        </a:spcAft>
                      </a:pPr>
                      <a:r>
                        <a:rPr lang="he-IL" sz="1800" kern="1200">
                          <a:solidFill>
                            <a:schemeClr val="dk1"/>
                          </a:solidFill>
                          <a:effectLst/>
                          <a:latin typeface="+mn-lt"/>
                          <a:ea typeface="+mn-ea"/>
                          <a:cs typeface="+mn-cs"/>
                        </a:rPr>
                        <a:t> </a:t>
                      </a:r>
                      <a:endParaRPr lang="en-US" sz="1800" kern="1200">
                        <a:solidFill>
                          <a:schemeClr val="dk1"/>
                        </a:solidFill>
                        <a:effectLst/>
                        <a:latin typeface="+mn-lt"/>
                        <a:ea typeface="+mn-ea"/>
                        <a:cs typeface="+mn-cs"/>
                      </a:endParaRPr>
                    </a:p>
                  </a:txBody>
                  <a:tcPr marL="68580" marR="68580" marT="0" marB="0"/>
                </a:tc>
              </a:tr>
              <a:tr h="295264">
                <a:tc>
                  <a:txBody>
                    <a:bodyPr/>
                    <a:lstStyle/>
                    <a:p>
                      <a:pPr marL="0" algn="ctr" defTabSz="914400" rtl="1" eaLnBrk="1" latinLnBrk="0" hangingPunct="1">
                        <a:lnSpc>
                          <a:spcPct val="115000"/>
                        </a:lnSpc>
                        <a:spcAft>
                          <a:spcPts val="0"/>
                        </a:spcAft>
                      </a:pPr>
                      <a:r>
                        <a:rPr lang="en-US" sz="1800" kern="1200">
                          <a:solidFill>
                            <a:schemeClr val="dk1"/>
                          </a:solidFill>
                          <a:effectLst/>
                          <a:latin typeface="+mn-lt"/>
                          <a:ea typeface="+mn-ea"/>
                          <a:cs typeface="+mn-cs"/>
                        </a:rPr>
                        <a:t>SA3</a:t>
                      </a:r>
                    </a:p>
                  </a:txBody>
                  <a:tcPr marL="68580" marR="68580" marT="0" marB="0"/>
                </a:tc>
                <a:tc>
                  <a:txBody>
                    <a:bodyPr/>
                    <a:lstStyle/>
                    <a:p>
                      <a:pPr marL="0" algn="ctr" defTabSz="914400" rtl="1" eaLnBrk="1" latinLnBrk="0" hangingPunct="1">
                        <a:lnSpc>
                          <a:spcPct val="115000"/>
                        </a:lnSpc>
                        <a:spcAft>
                          <a:spcPts val="0"/>
                        </a:spcAft>
                      </a:pPr>
                      <a:r>
                        <a:rPr lang="en-US" sz="1800" kern="1200">
                          <a:solidFill>
                            <a:schemeClr val="dk1"/>
                          </a:solidFill>
                          <a:effectLst/>
                          <a:latin typeface="+mn-lt"/>
                          <a:ea typeface="+mn-ea"/>
                          <a:cs typeface="+mn-cs"/>
                        </a:rPr>
                        <a:t>SA3</a:t>
                      </a:r>
                    </a:p>
                  </a:txBody>
                  <a:tcPr marL="68580" marR="68580" marT="0" marB="0"/>
                </a:tc>
                <a:tc>
                  <a:txBody>
                    <a:bodyPr/>
                    <a:lstStyle/>
                    <a:p>
                      <a:pPr marL="0" algn="ctr" defTabSz="914400" rtl="1" eaLnBrk="1" latinLnBrk="0" hangingPunct="1">
                        <a:lnSpc>
                          <a:spcPct val="115000"/>
                        </a:lnSpc>
                        <a:spcAft>
                          <a:spcPts val="0"/>
                        </a:spcAft>
                      </a:pPr>
                      <a:r>
                        <a:rPr lang="he-IL" sz="1800" kern="1200" dirty="0">
                          <a:solidFill>
                            <a:schemeClr val="dk1"/>
                          </a:solidFill>
                          <a:effectLst/>
                          <a:latin typeface="+mn-lt"/>
                          <a:ea typeface="+mn-ea"/>
                          <a:cs typeface="+mn-cs"/>
                        </a:rPr>
                        <a:t>ביטוח כללי</a:t>
                      </a:r>
                      <a:endParaRPr lang="en-US" sz="1800" kern="1200" dirty="0">
                        <a:solidFill>
                          <a:schemeClr val="dk1"/>
                        </a:solidFill>
                        <a:effectLst/>
                        <a:latin typeface="+mn-lt"/>
                        <a:ea typeface="+mn-ea"/>
                        <a:cs typeface="+mn-cs"/>
                      </a:endParaRPr>
                    </a:p>
                  </a:txBody>
                  <a:tcPr marL="68580" marR="68580" marT="0" marB="0"/>
                </a:tc>
                <a:tc>
                  <a:txBody>
                    <a:bodyPr/>
                    <a:lstStyle/>
                    <a:p>
                      <a:pPr marL="0" algn="ctr" defTabSz="914400" rtl="1" eaLnBrk="1" latinLnBrk="0" hangingPunct="1">
                        <a:lnSpc>
                          <a:spcPct val="115000"/>
                        </a:lnSpc>
                        <a:spcAft>
                          <a:spcPts val="0"/>
                        </a:spcAft>
                      </a:pPr>
                      <a:r>
                        <a:rPr lang="he-IL" sz="1800"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txBody>
                  <a:tcPr marL="68580" marR="68580" marT="0" marB="0"/>
                </a:tc>
              </a:tr>
              <a:tr h="295264">
                <a:tc>
                  <a:txBody>
                    <a:bodyPr/>
                    <a:lstStyle/>
                    <a:p>
                      <a:pPr marL="0" algn="ctr" defTabSz="914400" rtl="1" eaLnBrk="1" latinLnBrk="0" hangingPunct="1">
                        <a:lnSpc>
                          <a:spcPct val="115000"/>
                        </a:lnSpc>
                        <a:spcAft>
                          <a:spcPts val="0"/>
                        </a:spcAft>
                      </a:pPr>
                      <a:r>
                        <a:rPr lang="en-US" sz="1800" kern="1200">
                          <a:solidFill>
                            <a:schemeClr val="dk1"/>
                          </a:solidFill>
                          <a:effectLst/>
                          <a:latin typeface="+mn-lt"/>
                          <a:ea typeface="+mn-ea"/>
                          <a:cs typeface="+mn-cs"/>
                        </a:rPr>
                        <a:t>SA4</a:t>
                      </a:r>
                    </a:p>
                  </a:txBody>
                  <a:tcPr marL="68580" marR="68580" marT="0" marB="0"/>
                </a:tc>
                <a:tc>
                  <a:txBody>
                    <a:bodyPr/>
                    <a:lstStyle/>
                    <a:p>
                      <a:pPr marL="0" algn="ctr" defTabSz="914400" rtl="1" eaLnBrk="1" latinLnBrk="0" hangingPunct="1">
                        <a:lnSpc>
                          <a:spcPct val="115000"/>
                        </a:lnSpc>
                        <a:spcAft>
                          <a:spcPts val="0"/>
                        </a:spcAft>
                      </a:pPr>
                      <a:r>
                        <a:rPr lang="en-US" sz="1800" kern="1200">
                          <a:solidFill>
                            <a:schemeClr val="dk1"/>
                          </a:solidFill>
                          <a:effectLst/>
                          <a:latin typeface="+mn-lt"/>
                          <a:ea typeface="+mn-ea"/>
                          <a:cs typeface="+mn-cs"/>
                        </a:rPr>
                        <a:t>SA4</a:t>
                      </a:r>
                    </a:p>
                  </a:txBody>
                  <a:tcPr marL="68580" marR="68580" marT="0" marB="0"/>
                </a:tc>
                <a:tc>
                  <a:txBody>
                    <a:bodyPr/>
                    <a:lstStyle/>
                    <a:p>
                      <a:pPr marL="0" algn="ctr" defTabSz="914400" rtl="1" eaLnBrk="1" latinLnBrk="0" hangingPunct="1">
                        <a:lnSpc>
                          <a:spcPct val="115000"/>
                        </a:lnSpc>
                        <a:spcAft>
                          <a:spcPts val="0"/>
                        </a:spcAft>
                      </a:pPr>
                      <a:r>
                        <a:rPr lang="he-IL" sz="1800" kern="1200">
                          <a:solidFill>
                            <a:schemeClr val="dk1"/>
                          </a:solidFill>
                          <a:effectLst/>
                          <a:latin typeface="+mn-lt"/>
                          <a:ea typeface="+mn-ea"/>
                          <a:cs typeface="+mn-cs"/>
                        </a:rPr>
                        <a:t>פנסיות</a:t>
                      </a:r>
                      <a:endParaRPr lang="en-US" sz="1800" kern="1200">
                        <a:solidFill>
                          <a:schemeClr val="dk1"/>
                        </a:solidFill>
                        <a:effectLst/>
                        <a:latin typeface="+mn-lt"/>
                        <a:ea typeface="+mn-ea"/>
                        <a:cs typeface="+mn-cs"/>
                      </a:endParaRPr>
                    </a:p>
                  </a:txBody>
                  <a:tcPr marL="68580" marR="68580" marT="0" marB="0"/>
                </a:tc>
                <a:tc>
                  <a:txBody>
                    <a:bodyPr/>
                    <a:lstStyle/>
                    <a:p>
                      <a:pPr marL="0" algn="ctr" defTabSz="914400" rtl="1" eaLnBrk="1" latinLnBrk="0" hangingPunct="1">
                        <a:lnSpc>
                          <a:spcPct val="115000"/>
                        </a:lnSpc>
                        <a:spcAft>
                          <a:spcPts val="0"/>
                        </a:spcAft>
                      </a:pPr>
                      <a:r>
                        <a:rPr lang="he-IL" sz="1800"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txBody>
                  <a:tcPr marL="68580" marR="68580" marT="0" marB="0"/>
                </a:tc>
              </a:tr>
              <a:tr h="803749">
                <a:tc>
                  <a:txBody>
                    <a:bodyPr/>
                    <a:lstStyle/>
                    <a:p>
                      <a:pPr marL="0" algn="ctr" defTabSz="914400" rtl="1" eaLnBrk="1" latinLnBrk="0" hangingPunct="1">
                        <a:lnSpc>
                          <a:spcPct val="115000"/>
                        </a:lnSpc>
                        <a:spcAft>
                          <a:spcPts val="0"/>
                        </a:spcAft>
                      </a:pPr>
                      <a:r>
                        <a:rPr lang="en-US" sz="1800" kern="1200">
                          <a:solidFill>
                            <a:schemeClr val="dk1"/>
                          </a:solidFill>
                          <a:effectLst/>
                          <a:latin typeface="+mn-lt"/>
                          <a:ea typeface="+mn-ea"/>
                          <a:cs typeface="+mn-cs"/>
                        </a:rPr>
                        <a:t>SA7</a:t>
                      </a:r>
                    </a:p>
                  </a:txBody>
                  <a:tcPr marL="68580" marR="68580" marT="0" marB="0"/>
                </a:tc>
                <a:tc>
                  <a:txBody>
                    <a:bodyPr/>
                    <a:lstStyle/>
                    <a:p>
                      <a:pPr marL="0" algn="ctr" defTabSz="914400" rtl="1" eaLnBrk="1" latinLnBrk="0" hangingPunct="1">
                        <a:lnSpc>
                          <a:spcPct val="115000"/>
                        </a:lnSpc>
                        <a:spcAft>
                          <a:spcPts val="0"/>
                        </a:spcAft>
                      </a:pPr>
                      <a:r>
                        <a:rPr lang="en-US" sz="1800" kern="1200">
                          <a:solidFill>
                            <a:schemeClr val="dk1"/>
                          </a:solidFill>
                          <a:effectLst/>
                          <a:latin typeface="+mn-lt"/>
                          <a:ea typeface="+mn-ea"/>
                          <a:cs typeface="+mn-cs"/>
                        </a:rPr>
                        <a:t>SA5, SA6 </a:t>
                      </a:r>
                    </a:p>
                  </a:txBody>
                  <a:tcPr marL="68580" marR="68580" marT="0" marB="0"/>
                </a:tc>
                <a:tc>
                  <a:txBody>
                    <a:bodyPr/>
                    <a:lstStyle/>
                    <a:p>
                      <a:pPr marL="0" algn="ctr" defTabSz="914400" rtl="1" eaLnBrk="1" latinLnBrk="0" hangingPunct="1">
                        <a:lnSpc>
                          <a:spcPct val="115000"/>
                        </a:lnSpc>
                        <a:spcAft>
                          <a:spcPts val="0"/>
                        </a:spcAft>
                      </a:pPr>
                      <a:r>
                        <a:rPr lang="he-IL" sz="1800" kern="1200" dirty="0">
                          <a:solidFill>
                            <a:schemeClr val="dk1"/>
                          </a:solidFill>
                          <a:effectLst/>
                          <a:latin typeface="+mn-lt"/>
                          <a:ea typeface="+mn-ea"/>
                          <a:cs typeface="+mn-cs"/>
                        </a:rPr>
                        <a:t>השקעות ופיננסים</a:t>
                      </a:r>
                      <a:endParaRPr lang="en-US" sz="1800" kern="1200" dirty="0">
                        <a:solidFill>
                          <a:schemeClr val="dk1"/>
                        </a:solidFill>
                        <a:effectLst/>
                        <a:latin typeface="+mn-lt"/>
                        <a:ea typeface="+mn-ea"/>
                        <a:cs typeface="+mn-cs"/>
                      </a:endParaRPr>
                    </a:p>
                  </a:txBody>
                  <a:tcPr marL="68580" marR="68580" marT="0" marB="0"/>
                </a:tc>
                <a:tc>
                  <a:txBody>
                    <a:bodyPr/>
                    <a:lstStyle/>
                    <a:p>
                      <a:pPr marL="0" algn="r" defTabSz="914400" rtl="1" eaLnBrk="1" latinLnBrk="0" hangingPunct="1">
                        <a:lnSpc>
                          <a:spcPct val="115000"/>
                        </a:lnSpc>
                        <a:spcAft>
                          <a:spcPts val="0"/>
                        </a:spcAft>
                      </a:pPr>
                      <a:r>
                        <a:rPr lang="he-IL" sz="1600" kern="1200" dirty="0">
                          <a:solidFill>
                            <a:schemeClr val="dk1"/>
                          </a:solidFill>
                          <a:effectLst/>
                          <a:latin typeface="+mn-lt"/>
                          <a:ea typeface="+mn-ea"/>
                          <a:cs typeface="+mn-cs"/>
                        </a:rPr>
                        <a:t>מעבר שהושג </a:t>
                      </a:r>
                      <a:r>
                        <a:rPr lang="he-IL" sz="1600" kern="1200" dirty="0" smtClean="0">
                          <a:solidFill>
                            <a:schemeClr val="dk1"/>
                          </a:solidFill>
                          <a:effectLst/>
                          <a:latin typeface="+mn-lt"/>
                          <a:ea typeface="+mn-ea"/>
                          <a:cs typeface="+mn-cs"/>
                        </a:rPr>
                        <a:t>ב</a:t>
                      </a:r>
                      <a:r>
                        <a:rPr lang="en-US" sz="1600" kern="1200" dirty="0" smtClean="0">
                          <a:solidFill>
                            <a:schemeClr val="dk1"/>
                          </a:solidFill>
                          <a:effectLst/>
                          <a:latin typeface="+mn-lt"/>
                          <a:ea typeface="+mn-ea"/>
                          <a:cs typeface="+mn-cs"/>
                        </a:rPr>
                        <a:t>SA5 </a:t>
                      </a:r>
                      <a:r>
                        <a:rPr lang="he-IL" sz="1600" kern="1200" dirty="0" smtClean="0">
                          <a:solidFill>
                            <a:schemeClr val="dk1"/>
                          </a:solidFill>
                          <a:effectLst/>
                          <a:latin typeface="+mn-lt"/>
                          <a:ea typeface="+mn-ea"/>
                          <a:cs typeface="+mn-cs"/>
                        </a:rPr>
                        <a:t> ו</a:t>
                      </a:r>
                      <a:r>
                        <a:rPr lang="en-US" sz="1600" kern="1200" dirty="0" smtClean="0">
                          <a:solidFill>
                            <a:schemeClr val="dk1"/>
                          </a:solidFill>
                          <a:effectLst/>
                          <a:latin typeface="+mn-lt"/>
                          <a:ea typeface="+mn-ea"/>
                          <a:cs typeface="+mn-cs"/>
                        </a:rPr>
                        <a:t>SA6 </a:t>
                      </a:r>
                      <a:r>
                        <a:rPr lang="he-IL" sz="1600" kern="1200" dirty="0" smtClean="0">
                          <a:solidFill>
                            <a:schemeClr val="dk1"/>
                          </a:solidFill>
                          <a:effectLst/>
                          <a:latin typeface="+mn-lt"/>
                          <a:ea typeface="+mn-ea"/>
                          <a:cs typeface="+mn-cs"/>
                        </a:rPr>
                        <a:t> </a:t>
                      </a:r>
                      <a:r>
                        <a:rPr lang="he-IL" sz="1600" kern="1200" dirty="0">
                          <a:solidFill>
                            <a:schemeClr val="dk1"/>
                          </a:solidFill>
                          <a:effectLst/>
                          <a:latin typeface="+mn-lt"/>
                          <a:ea typeface="+mn-ea"/>
                          <a:cs typeface="+mn-cs"/>
                        </a:rPr>
                        <a:t>הנוכחיים יישאר בתוקף (ירשם) אך נושאים אלה לא יהיו בתכנית החדשה.</a:t>
                      </a:r>
                      <a:endParaRPr lang="en-US" sz="16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99662685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73772"/>
          </a:xfrm>
        </p:spPr>
      </p:pic>
      <p:sp>
        <p:nvSpPr>
          <p:cNvPr id="3" name="Slide Number Placeholder 2"/>
          <p:cNvSpPr>
            <a:spLocks noGrp="1"/>
          </p:cNvSpPr>
          <p:nvPr>
            <p:ph type="sldNum" sz="quarter" idx="12"/>
          </p:nvPr>
        </p:nvSpPr>
        <p:spPr>
          <a:xfrm>
            <a:off x="838200" y="6498850"/>
            <a:ext cx="2743200" cy="365125"/>
          </a:xfrm>
        </p:spPr>
        <p:txBody>
          <a:bodyPr/>
          <a:lstStyle/>
          <a:p>
            <a:fld id="{382C35A8-3FE9-412A-B547-1C4FE56DE7B6}" type="slidenum">
              <a:rPr lang="en-US" smtClean="0"/>
              <a:t>27</a:t>
            </a:fld>
            <a:endParaRPr lang="en-US"/>
          </a:p>
        </p:txBody>
      </p:sp>
      <p:sp>
        <p:nvSpPr>
          <p:cNvPr id="2" name="מלבן 1"/>
          <p:cNvSpPr/>
          <p:nvPr/>
        </p:nvSpPr>
        <p:spPr>
          <a:xfrm>
            <a:off x="8823407" y="2605889"/>
            <a:ext cx="2646879" cy="830997"/>
          </a:xfrm>
          <a:prstGeom prst="rect">
            <a:avLst/>
          </a:prstGeom>
        </p:spPr>
        <p:txBody>
          <a:bodyPr wrap="none">
            <a:spAutoFit/>
          </a:bodyPr>
          <a:lstStyle/>
          <a:p>
            <a:r>
              <a:rPr lang="he-IL" sz="4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שאלות?</a:t>
            </a:r>
            <a:endParaRPr lang="he-IL" sz="4800" dirty="0">
              <a:solidFill>
                <a:srgbClr val="0070C0"/>
              </a:solidFill>
            </a:endParaRPr>
          </a:p>
        </p:txBody>
      </p:sp>
      <p:sp>
        <p:nvSpPr>
          <p:cNvPr id="6" name="מלבן 5"/>
          <p:cNvSpPr/>
          <p:nvPr/>
        </p:nvSpPr>
        <p:spPr>
          <a:xfrm>
            <a:off x="942943" y="3436886"/>
            <a:ext cx="3049233" cy="830997"/>
          </a:xfrm>
          <a:prstGeom prst="rect">
            <a:avLst/>
          </a:prstGeom>
        </p:spPr>
        <p:txBody>
          <a:bodyPr wrap="none">
            <a:spAutoFit/>
          </a:bodyPr>
          <a:lstStyle/>
          <a:p>
            <a:r>
              <a:rPr lang="he-IL" sz="4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בהצלחה!</a:t>
            </a:r>
            <a:endParaRPr lang="he-IL" sz="4800" dirty="0">
              <a:solidFill>
                <a:srgbClr val="0070C0"/>
              </a:solidFill>
            </a:endParaRPr>
          </a:p>
        </p:txBody>
      </p:sp>
    </p:spTree>
    <p:extLst>
      <p:ext uri="{BB962C8B-B14F-4D97-AF65-F5344CB8AC3E}">
        <p14:creationId xmlns:p14="http://schemas.microsoft.com/office/powerpoint/2010/main" val="347781895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831573"/>
            <a:ext cx="9144000" cy="2269436"/>
          </a:xfrm>
        </p:spPr>
        <p:txBody>
          <a:bodyPr>
            <a:noAutofit/>
          </a:bodyPr>
          <a:lstStyle/>
          <a:p>
            <a:pPr rtl="0"/>
            <a:r>
              <a:rPr lang="he-IL" sz="4800" b="1" dirty="0" smtClean="0">
                <a:latin typeface="Tahoma" panose="020B0604030504040204" pitchFamily="34" charset="0"/>
                <a:ea typeface="Tahoma" panose="020B0604030504040204" pitchFamily="34" charset="0"/>
                <a:cs typeface="Tahoma" panose="020B0604030504040204" pitchFamily="34" charset="0"/>
              </a:rPr>
              <a:t>על מה נדבר?</a:t>
            </a:r>
            <a:r>
              <a:rPr lang="he-IL" sz="5400" dirty="0"/>
              <a:t/>
            </a:r>
            <a:br>
              <a:rPr lang="he-IL" sz="5400" dirty="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3</a:t>
            </a:fld>
            <a:endParaRPr lang="en-US"/>
          </a:p>
        </p:txBody>
      </p:sp>
      <p:sp>
        <p:nvSpPr>
          <p:cNvPr id="6" name="TextBox 5"/>
          <p:cNvSpPr txBox="1"/>
          <p:nvPr/>
        </p:nvSpPr>
        <p:spPr>
          <a:xfrm>
            <a:off x="1948070" y="1934817"/>
            <a:ext cx="8772940" cy="3970318"/>
          </a:xfrm>
          <a:prstGeom prst="rect">
            <a:avLst/>
          </a:prstGeom>
          <a:noFill/>
        </p:spPr>
        <p:txBody>
          <a:bodyPr wrap="square" rtlCol="0">
            <a:spAutoFit/>
          </a:bodyPr>
          <a:lstStyle/>
          <a:p>
            <a:pPr marL="285750" indent="-285750">
              <a:buFont typeface="Wingdings" panose="05000000000000000000" pitchFamily="2" charset="2"/>
              <a:buChar char="v"/>
            </a:pPr>
            <a:r>
              <a:rPr lang="he-IL" sz="2400" b="1" dirty="0" smtClean="0">
                <a:solidFill>
                  <a:srgbClr val="C9AF67"/>
                </a:solidFill>
                <a:latin typeface="Tahoma" panose="020B0604030504040204" pitchFamily="34" charset="0"/>
                <a:ea typeface="Tahoma" panose="020B0604030504040204" pitchFamily="34" charset="0"/>
                <a:cs typeface="Tahoma" panose="020B0604030504040204" pitchFamily="34" charset="0"/>
              </a:rPr>
              <a:t>רקע</a:t>
            </a:r>
          </a:p>
          <a:p>
            <a:pPr marL="285750" indent="-28575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חלק א - לימודים</a:t>
            </a:r>
          </a:p>
          <a:p>
            <a:pPr marL="447675" indent="433388">
              <a:buFont typeface="Wingdings" panose="05000000000000000000" pitchFamily="2" charset="2"/>
              <a:buChar char="§"/>
            </a:pPr>
            <a:r>
              <a:rPr lang="he-IL" sz="2400" dirty="0" smtClean="0">
                <a:latin typeface="Tahoma" panose="020B0604030504040204" pitchFamily="34" charset="0"/>
                <a:ea typeface="Tahoma" panose="020B0604030504040204" pitchFamily="34" charset="0"/>
                <a:cs typeface="Tahoma" panose="020B0604030504040204" pitchFamily="34" charset="0"/>
              </a:rPr>
              <a:t>עקרונות הליבה - </a:t>
            </a:r>
            <a:r>
              <a:rPr lang="en-US" sz="2400" dirty="0" smtClean="0">
                <a:latin typeface="Tahoma" panose="020B0604030504040204" pitchFamily="34" charset="0"/>
                <a:ea typeface="Tahoma" panose="020B0604030504040204" pitchFamily="34" charset="0"/>
                <a:cs typeface="Tahoma" panose="020B0604030504040204" pitchFamily="34" charset="0"/>
              </a:rPr>
              <a:t>Core Principles</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הליבה המעשית - </a:t>
            </a:r>
            <a:r>
              <a:rPr lang="en-US" sz="2400" dirty="0">
                <a:latin typeface="Tahoma" panose="020B0604030504040204" pitchFamily="34" charset="0"/>
                <a:ea typeface="Tahoma" panose="020B0604030504040204" pitchFamily="34" charset="0"/>
                <a:cs typeface="Tahoma" panose="020B0604030504040204" pitchFamily="34" charset="0"/>
              </a:rPr>
              <a:t>Core Practices</a:t>
            </a:r>
            <a:endParaRPr lang="he-IL" sz="2400" dirty="0">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עקרונות המומחיות -</a:t>
            </a:r>
            <a:r>
              <a:rPr lang="en-US" sz="2400" dirty="0">
                <a:latin typeface="Tahoma" panose="020B0604030504040204" pitchFamily="34" charset="0"/>
                <a:ea typeface="Tahoma" panose="020B0604030504040204" pitchFamily="34" charset="0"/>
                <a:cs typeface="Tahoma" panose="020B0604030504040204" pitchFamily="34" charset="0"/>
              </a:rPr>
              <a:t>Specialist Principles  </a:t>
            </a: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מומחיות מתקדמת </a:t>
            </a:r>
            <a:r>
              <a:rPr lang="en-US" sz="2400" dirty="0">
                <a:latin typeface="Tahoma" panose="020B0604030504040204" pitchFamily="34" charset="0"/>
                <a:ea typeface="Tahoma" panose="020B0604030504040204" pitchFamily="34" charset="0"/>
                <a:cs typeface="Tahoma" panose="020B0604030504040204" pitchFamily="34" charset="0"/>
              </a:rPr>
              <a:t>Specialist Advanced</a:t>
            </a: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חלק ב - מקצועיות – </a:t>
            </a:r>
            <a:r>
              <a:rPr lang="en-US" sz="2400" dirty="0">
                <a:latin typeface="Tahoma" panose="020B0604030504040204" pitchFamily="34" charset="0"/>
                <a:ea typeface="Tahoma" panose="020B0604030504040204" pitchFamily="34" charset="0"/>
                <a:cs typeface="Tahoma" panose="020B0604030504040204" pitchFamily="34" charset="0"/>
              </a:rPr>
              <a:t>Professionalism </a:t>
            </a:r>
            <a:endParaRPr lang="he-IL"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חלק ג – נסיון מקצועי ואישי </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הוראות המעבר מהתכנית הקיימת לתכנית החדשה</a:t>
            </a:r>
          </a:p>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6909434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2722561" y="852193"/>
            <a:ext cx="7223957" cy="1405789"/>
          </a:xfrm>
        </p:spPr>
        <p:txBody>
          <a:bodyPr>
            <a:noAutofit/>
          </a:bodyPr>
          <a:lstStyle/>
          <a:p>
            <a:r>
              <a:rPr lang="he-IL" sz="4800" b="1" dirty="0" smtClean="0">
                <a:latin typeface="Tahoma" panose="020B0604030504040204" pitchFamily="34" charset="0"/>
                <a:ea typeface="Tahoma" panose="020B0604030504040204" pitchFamily="34" charset="0"/>
                <a:cs typeface="Tahoma" panose="020B0604030504040204" pitchFamily="34" charset="0"/>
              </a:rPr>
              <a:t/>
            </a:r>
            <a:br>
              <a:rPr lang="he-IL" sz="4800" b="1" dirty="0" smtClean="0">
                <a:latin typeface="Tahoma" panose="020B0604030504040204" pitchFamily="34" charset="0"/>
                <a:ea typeface="Tahoma" panose="020B0604030504040204" pitchFamily="34" charset="0"/>
                <a:cs typeface="Tahoma" panose="020B0604030504040204" pitchFamily="34" charset="0"/>
              </a:rPr>
            </a:br>
            <a:r>
              <a:rPr lang="he-IL" sz="4800" b="1" dirty="0" smtClean="0">
                <a:latin typeface="Tahoma" panose="020B0604030504040204" pitchFamily="34" charset="0"/>
                <a:ea typeface="Tahoma" panose="020B0604030504040204" pitchFamily="34" charset="0"/>
                <a:cs typeface="Tahoma" panose="020B0604030504040204" pitchFamily="34" charset="0"/>
              </a:rPr>
              <a:t>רקע</a:t>
            </a:r>
            <a:r>
              <a:rPr lang="en-US" sz="5400" dirty="0" smtClean="0"/>
              <a:t/>
            </a:r>
            <a:br>
              <a:rPr lang="en-US" sz="5400" dirty="0" smtClean="0"/>
            </a:br>
            <a:r>
              <a:rPr lang="he-IL" sz="5400" dirty="0" smtClean="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4</a:t>
            </a:fld>
            <a:endParaRPr lang="en-US"/>
          </a:p>
        </p:txBody>
      </p:sp>
      <p:sp>
        <p:nvSpPr>
          <p:cNvPr id="6" name="TextBox 5"/>
          <p:cNvSpPr txBox="1"/>
          <p:nvPr/>
        </p:nvSpPr>
        <p:spPr>
          <a:xfrm>
            <a:off x="544749" y="1934817"/>
            <a:ext cx="10176261" cy="2092881"/>
          </a:xfrm>
          <a:prstGeom prst="rect">
            <a:avLst/>
          </a:prstGeom>
          <a:noFill/>
        </p:spPr>
        <p:txBody>
          <a:bodyPr wrap="square" rtlCol="0">
            <a:spAutoFit/>
          </a:bodyPr>
          <a:lstStyle/>
          <a:p>
            <a:pPr marL="285750" indent="-285750">
              <a:buFont typeface="Wingdings" panose="05000000000000000000" pitchFamily="2" charset="2"/>
              <a:buChar char="v"/>
            </a:pPr>
            <a:endParaRPr lang="he-IL" dirty="0"/>
          </a:p>
          <a:p>
            <a:pPr marL="895350" indent="-895350">
              <a:buFont typeface="Wingdings" panose="05000000000000000000" pitchFamily="2" charset="2"/>
              <a:buChar char="v"/>
            </a:pPr>
            <a:r>
              <a:rPr lang="he-IL" sz="2800" dirty="0" smtClean="0">
                <a:latin typeface="Tahoma" panose="020B0604030504040204" pitchFamily="34" charset="0"/>
                <a:ea typeface="Tahoma" panose="020B0604030504040204" pitchFamily="34" charset="0"/>
                <a:cs typeface="Tahoma" panose="020B0604030504040204" pitchFamily="34" charset="0"/>
              </a:rPr>
              <a:t>המערך מותאם למערך ההכשרה של האגודה הבריטית;</a:t>
            </a:r>
          </a:p>
          <a:p>
            <a:pPr marL="895350" indent="-895350">
              <a:buFont typeface="Wingdings" panose="05000000000000000000" pitchFamily="2" charset="2"/>
              <a:buChar char="v"/>
            </a:pPr>
            <a:r>
              <a:rPr lang="he-IL" sz="2800" dirty="0" smtClean="0">
                <a:latin typeface="Tahoma" panose="020B0604030504040204" pitchFamily="34" charset="0"/>
                <a:ea typeface="Tahoma" panose="020B0604030504040204" pitchFamily="34" charset="0"/>
                <a:cs typeface="Tahoma" panose="020B0604030504040204" pitchFamily="34" charset="0"/>
              </a:rPr>
              <a:t>מטרת השינוי להתאים את ההכשרה להתפתחות והתקדמות המקצוע;</a:t>
            </a:r>
          </a:p>
          <a:p>
            <a:pPr marL="895350" indent="-895350">
              <a:buFont typeface="Wingdings" panose="05000000000000000000" pitchFamily="2" charset="2"/>
              <a:buChar char="v"/>
            </a:pPr>
            <a:r>
              <a:rPr lang="he-IL" sz="2800" dirty="0" smtClean="0">
                <a:latin typeface="Tahoma" panose="020B0604030504040204" pitchFamily="34" charset="0"/>
                <a:ea typeface="Tahoma" panose="020B0604030504040204" pitchFamily="34" charset="0"/>
                <a:cs typeface="Tahoma" panose="020B0604030504040204" pitchFamily="34" charset="0"/>
              </a:rPr>
              <a:t>מועד השינוי – ינואר 2019;</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51937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2722561" y="852193"/>
            <a:ext cx="7223957" cy="1405789"/>
          </a:xfrm>
        </p:spPr>
        <p:txBody>
          <a:bodyPr>
            <a:noAutofit/>
          </a:bodyPr>
          <a:lstStyle/>
          <a:p>
            <a:r>
              <a:rPr lang="he-IL" sz="4800" b="1" dirty="0" smtClean="0">
                <a:latin typeface="Tahoma" panose="020B0604030504040204" pitchFamily="34" charset="0"/>
                <a:ea typeface="Tahoma" panose="020B0604030504040204" pitchFamily="34" charset="0"/>
                <a:cs typeface="Tahoma" panose="020B0604030504040204" pitchFamily="34" charset="0"/>
              </a:rPr>
              <a:t/>
            </a:r>
            <a:br>
              <a:rPr lang="he-IL" sz="4800" b="1" dirty="0" smtClean="0">
                <a:latin typeface="Tahoma" panose="020B0604030504040204" pitchFamily="34" charset="0"/>
                <a:ea typeface="Tahoma" panose="020B0604030504040204" pitchFamily="34" charset="0"/>
                <a:cs typeface="Tahoma" panose="020B0604030504040204" pitchFamily="34" charset="0"/>
              </a:rPr>
            </a:br>
            <a:r>
              <a:rPr lang="he-IL" sz="4800" b="1" dirty="0" smtClean="0">
                <a:latin typeface="Tahoma" panose="020B0604030504040204" pitchFamily="34" charset="0"/>
                <a:ea typeface="Tahoma" panose="020B0604030504040204" pitchFamily="34" charset="0"/>
                <a:cs typeface="Tahoma" panose="020B0604030504040204" pitchFamily="34" charset="0"/>
              </a:rPr>
              <a:t>רקע</a:t>
            </a:r>
            <a:r>
              <a:rPr lang="en-US" sz="4800" b="1" dirty="0" smtClean="0">
                <a:latin typeface="Tahoma" panose="020B0604030504040204" pitchFamily="34" charset="0"/>
                <a:ea typeface="Tahoma" panose="020B0604030504040204" pitchFamily="34" charset="0"/>
                <a:cs typeface="Tahoma" panose="020B0604030504040204" pitchFamily="34" charset="0"/>
              </a:rPr>
              <a:t> - </a:t>
            </a:r>
            <a:r>
              <a:rPr lang="he-IL" sz="4800" b="1" dirty="0" smtClean="0">
                <a:latin typeface="Tahoma" panose="020B0604030504040204" pitchFamily="34" charset="0"/>
                <a:ea typeface="Tahoma" panose="020B0604030504040204" pitchFamily="34" charset="0"/>
                <a:cs typeface="Tahoma" panose="020B0604030504040204" pitchFamily="34" charset="0"/>
              </a:rPr>
              <a:t> המשך</a:t>
            </a:r>
            <a:r>
              <a:rPr lang="en-US" sz="5400" dirty="0" smtClean="0"/>
              <a:t/>
            </a:r>
            <a:br>
              <a:rPr lang="en-US" sz="5400" dirty="0" smtClean="0"/>
            </a:br>
            <a:r>
              <a:rPr lang="he-IL" sz="5400" dirty="0" smtClean="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5</a:t>
            </a:fld>
            <a:endParaRPr lang="en-US"/>
          </a:p>
        </p:txBody>
      </p:sp>
      <p:graphicFrame>
        <p:nvGraphicFramePr>
          <p:cNvPr id="3" name="דיאגרמה 2"/>
          <p:cNvGraphicFramePr/>
          <p:nvPr>
            <p:extLst>
              <p:ext uri="{D42A27DB-BD31-4B8C-83A1-F6EECF244321}">
                <p14:modId xmlns:p14="http://schemas.microsoft.com/office/powerpoint/2010/main" val="3373341956"/>
              </p:ext>
            </p:extLst>
          </p:nvPr>
        </p:nvGraphicFramePr>
        <p:xfrm>
          <a:off x="2722561" y="1848255"/>
          <a:ext cx="7005099" cy="4259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580791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128409" y="852193"/>
            <a:ext cx="8818109" cy="1405789"/>
          </a:xfrm>
        </p:spPr>
        <p:txBody>
          <a:bodyPr>
            <a:noAutofit/>
          </a:bodyPr>
          <a:lstStyle/>
          <a:p>
            <a:r>
              <a:rPr lang="he-IL" sz="4800" b="1" dirty="0" smtClean="0">
                <a:latin typeface="Tahoma" panose="020B0604030504040204" pitchFamily="34" charset="0"/>
                <a:ea typeface="Tahoma" panose="020B0604030504040204" pitchFamily="34" charset="0"/>
                <a:cs typeface="Tahoma" panose="020B0604030504040204" pitchFamily="34" charset="0"/>
              </a:rPr>
              <a:t/>
            </a:r>
            <a:br>
              <a:rPr lang="he-IL" sz="4800" b="1" dirty="0" smtClean="0">
                <a:latin typeface="Tahoma" panose="020B0604030504040204" pitchFamily="34" charset="0"/>
                <a:ea typeface="Tahoma" panose="020B0604030504040204" pitchFamily="34" charset="0"/>
                <a:cs typeface="Tahoma" panose="020B0604030504040204" pitchFamily="34" charset="0"/>
              </a:rPr>
            </a:br>
            <a:r>
              <a:rPr lang="he-IL" sz="4800" b="1" dirty="0" smtClean="0">
                <a:latin typeface="Tahoma" panose="020B0604030504040204" pitchFamily="34" charset="0"/>
                <a:ea typeface="Tahoma" panose="020B0604030504040204" pitchFamily="34" charset="0"/>
                <a:cs typeface="Tahoma" panose="020B0604030504040204" pitchFamily="34" charset="0"/>
              </a:rPr>
              <a:t>רקע</a:t>
            </a:r>
            <a:r>
              <a:rPr lang="en-US" sz="4800" b="1" dirty="0" smtClean="0">
                <a:latin typeface="Tahoma" panose="020B0604030504040204" pitchFamily="34" charset="0"/>
                <a:ea typeface="Tahoma" panose="020B0604030504040204" pitchFamily="34" charset="0"/>
                <a:cs typeface="Tahoma" panose="020B0604030504040204" pitchFamily="34" charset="0"/>
              </a:rPr>
              <a:t> - </a:t>
            </a:r>
            <a:r>
              <a:rPr lang="he-IL" sz="4800" b="1" dirty="0" smtClean="0">
                <a:latin typeface="Tahoma" panose="020B0604030504040204" pitchFamily="34" charset="0"/>
                <a:ea typeface="Tahoma" panose="020B0604030504040204" pitchFamily="34" charset="0"/>
                <a:cs typeface="Tahoma" panose="020B0604030504040204" pitchFamily="34" charset="0"/>
              </a:rPr>
              <a:t> טרמינולוגיה חדשה</a:t>
            </a:r>
            <a:r>
              <a:rPr lang="en-US" sz="5400" dirty="0" smtClean="0"/>
              <a:t/>
            </a:r>
            <a:br>
              <a:rPr lang="en-US" sz="5400" dirty="0" smtClean="0"/>
            </a:br>
            <a:r>
              <a:rPr lang="he-IL" sz="5400" dirty="0" smtClean="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6</a:t>
            </a:fld>
            <a:endParaRPr lang="en-US"/>
          </a:p>
        </p:txBody>
      </p:sp>
      <p:pic>
        <p:nvPicPr>
          <p:cNvPr id="6" name="תמונה 5"/>
          <p:cNvPicPr/>
          <p:nvPr/>
        </p:nvPicPr>
        <p:blipFill rotWithShape="1">
          <a:blip r:embed="rId4"/>
          <a:srcRect l="18477" t="48496" r="34683" b="7936"/>
          <a:stretch/>
        </p:blipFill>
        <p:spPr bwMode="auto">
          <a:xfrm>
            <a:off x="2315183" y="1810510"/>
            <a:ext cx="7076129" cy="37342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21736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128409" y="852193"/>
            <a:ext cx="8818109" cy="1405789"/>
          </a:xfrm>
        </p:spPr>
        <p:txBody>
          <a:bodyPr>
            <a:noAutofit/>
          </a:bodyPr>
          <a:lstStyle/>
          <a:p>
            <a:r>
              <a:rPr lang="he-IL" sz="4800" b="1" dirty="0" smtClean="0">
                <a:latin typeface="Tahoma" panose="020B0604030504040204" pitchFamily="34" charset="0"/>
                <a:ea typeface="Tahoma" panose="020B0604030504040204" pitchFamily="34" charset="0"/>
                <a:cs typeface="Tahoma" panose="020B0604030504040204" pitchFamily="34" charset="0"/>
              </a:rPr>
              <a:t/>
            </a:r>
            <a:br>
              <a:rPr lang="he-IL" sz="4800" b="1" dirty="0" smtClean="0">
                <a:latin typeface="Tahoma" panose="020B0604030504040204" pitchFamily="34" charset="0"/>
                <a:ea typeface="Tahoma" panose="020B0604030504040204" pitchFamily="34" charset="0"/>
                <a:cs typeface="Tahoma" panose="020B0604030504040204" pitchFamily="34" charset="0"/>
              </a:rPr>
            </a:br>
            <a:r>
              <a:rPr lang="he-IL" sz="4800" b="1" dirty="0" smtClean="0">
                <a:latin typeface="Tahoma" panose="020B0604030504040204" pitchFamily="34" charset="0"/>
                <a:ea typeface="Tahoma" panose="020B0604030504040204" pitchFamily="34" charset="0"/>
                <a:cs typeface="Tahoma" panose="020B0604030504040204" pitchFamily="34" charset="0"/>
              </a:rPr>
              <a:t>רקע</a:t>
            </a:r>
            <a:r>
              <a:rPr lang="en-US" sz="4800" b="1" dirty="0" smtClean="0">
                <a:latin typeface="Tahoma" panose="020B0604030504040204" pitchFamily="34" charset="0"/>
                <a:ea typeface="Tahoma" panose="020B0604030504040204" pitchFamily="34" charset="0"/>
                <a:cs typeface="Tahoma" panose="020B0604030504040204" pitchFamily="34" charset="0"/>
              </a:rPr>
              <a:t> - </a:t>
            </a:r>
            <a:r>
              <a:rPr lang="he-IL" sz="4800" b="1" dirty="0" smtClean="0">
                <a:latin typeface="Tahoma" panose="020B0604030504040204" pitchFamily="34" charset="0"/>
                <a:ea typeface="Tahoma" panose="020B0604030504040204" pitchFamily="34" charset="0"/>
                <a:cs typeface="Tahoma" panose="020B0604030504040204" pitchFamily="34" charset="0"/>
              </a:rPr>
              <a:t> דרישות</a:t>
            </a:r>
            <a:r>
              <a:rPr lang="en-US" sz="5400" dirty="0" smtClean="0"/>
              <a:t/>
            </a:r>
            <a:br>
              <a:rPr lang="en-US" sz="5400" dirty="0" smtClean="0"/>
            </a:br>
            <a:r>
              <a:rPr lang="he-IL" sz="5400" dirty="0" smtClean="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7</a:t>
            </a:fld>
            <a:endParaRPr lang="en-US"/>
          </a:p>
        </p:txBody>
      </p:sp>
      <p:pic>
        <p:nvPicPr>
          <p:cNvPr id="7" name="תמונה 6"/>
          <p:cNvPicPr/>
          <p:nvPr/>
        </p:nvPicPr>
        <p:blipFill rotWithShape="1">
          <a:blip r:embed="rId4"/>
          <a:srcRect l="14263" t="13486" r="29336" b="41390"/>
          <a:stretch/>
        </p:blipFill>
        <p:spPr bwMode="auto">
          <a:xfrm>
            <a:off x="2044430" y="1978876"/>
            <a:ext cx="7691437" cy="33907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917210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831573"/>
            <a:ext cx="9144000" cy="2269436"/>
          </a:xfrm>
        </p:spPr>
        <p:txBody>
          <a:bodyPr>
            <a:noAutofit/>
          </a:bodyPr>
          <a:lstStyle/>
          <a:p>
            <a:pPr rtl="0"/>
            <a:r>
              <a:rPr lang="he-IL" sz="4800" b="1" dirty="0">
                <a:latin typeface="Tahoma" panose="020B0604030504040204" pitchFamily="34" charset="0"/>
                <a:ea typeface="Tahoma" panose="020B0604030504040204" pitchFamily="34" charset="0"/>
                <a:cs typeface="Tahoma" panose="020B0604030504040204" pitchFamily="34" charset="0"/>
              </a:rPr>
              <a:t>על מה נדבר?</a:t>
            </a:r>
            <a:r>
              <a:rPr lang="he-IL" sz="5400" dirty="0"/>
              <a:t/>
            </a:r>
            <a:br>
              <a:rPr lang="he-IL" sz="5400" dirty="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8</a:t>
            </a:fld>
            <a:endParaRPr lang="en-US"/>
          </a:p>
        </p:txBody>
      </p:sp>
      <p:sp>
        <p:nvSpPr>
          <p:cNvPr id="6" name="TextBox 5"/>
          <p:cNvSpPr txBox="1"/>
          <p:nvPr/>
        </p:nvSpPr>
        <p:spPr>
          <a:xfrm>
            <a:off x="1948070" y="1934817"/>
            <a:ext cx="8772940" cy="3970318"/>
          </a:xfrm>
          <a:prstGeom prst="rect">
            <a:avLst/>
          </a:prstGeom>
          <a:noFill/>
        </p:spPr>
        <p:txBody>
          <a:bodyPr wrap="square" rtlCol="0">
            <a:spAutoFit/>
          </a:bodyPr>
          <a:lstStyle/>
          <a:p>
            <a:pPr marL="285750" indent="-28575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רקע</a:t>
            </a:r>
          </a:p>
          <a:p>
            <a:pPr marL="285750" indent="-285750">
              <a:buFont typeface="Wingdings" panose="05000000000000000000" pitchFamily="2" charset="2"/>
              <a:buChar char="v"/>
            </a:pPr>
            <a:r>
              <a:rPr lang="he-IL" sz="2400" b="1" dirty="0" smtClean="0">
                <a:solidFill>
                  <a:srgbClr val="C9AF67"/>
                </a:solidFill>
                <a:latin typeface="Tahoma" panose="020B0604030504040204" pitchFamily="34" charset="0"/>
                <a:ea typeface="Tahoma" panose="020B0604030504040204" pitchFamily="34" charset="0"/>
                <a:cs typeface="Tahoma" panose="020B0604030504040204" pitchFamily="34" charset="0"/>
              </a:rPr>
              <a:t>חלק א - לימודים</a:t>
            </a:r>
          </a:p>
          <a:p>
            <a:pPr marL="447675" indent="433388">
              <a:buFont typeface="Wingdings" panose="05000000000000000000" pitchFamily="2" charset="2"/>
              <a:buChar char="§"/>
            </a:pPr>
            <a:r>
              <a:rPr lang="he-IL" sz="2400" b="1" dirty="0" smtClean="0">
                <a:solidFill>
                  <a:srgbClr val="C9AF67"/>
                </a:solidFill>
                <a:latin typeface="Tahoma" panose="020B0604030504040204" pitchFamily="34" charset="0"/>
                <a:ea typeface="Tahoma" panose="020B0604030504040204" pitchFamily="34" charset="0"/>
                <a:cs typeface="Tahoma" panose="020B0604030504040204" pitchFamily="34" charset="0"/>
              </a:rPr>
              <a:t>עקרונות הליבה - </a:t>
            </a:r>
            <a:r>
              <a:rPr lang="en-US" sz="2400" b="1" dirty="0" smtClean="0">
                <a:solidFill>
                  <a:srgbClr val="C9AF67"/>
                </a:solidFill>
                <a:latin typeface="Tahoma" panose="020B0604030504040204" pitchFamily="34" charset="0"/>
                <a:ea typeface="Tahoma" panose="020B0604030504040204" pitchFamily="34" charset="0"/>
                <a:cs typeface="Tahoma" panose="020B0604030504040204" pitchFamily="34" charset="0"/>
              </a:rPr>
              <a:t>Core Principles</a:t>
            </a:r>
            <a:endParaRPr lang="he-IL" sz="2400" b="1" dirty="0" smtClean="0">
              <a:solidFill>
                <a:srgbClr val="C9AF67"/>
              </a:solidFill>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הליבה המעשית - </a:t>
            </a:r>
            <a:r>
              <a:rPr lang="en-US" sz="2400" dirty="0">
                <a:latin typeface="Tahoma" panose="020B0604030504040204" pitchFamily="34" charset="0"/>
                <a:ea typeface="Tahoma" panose="020B0604030504040204" pitchFamily="34" charset="0"/>
                <a:cs typeface="Tahoma" panose="020B0604030504040204" pitchFamily="34" charset="0"/>
              </a:rPr>
              <a:t>Core Practices</a:t>
            </a:r>
            <a:endParaRPr lang="he-IL" sz="2400" dirty="0">
              <a:latin typeface="Tahoma" panose="020B0604030504040204" pitchFamily="34" charset="0"/>
              <a:ea typeface="Tahoma" panose="020B0604030504040204" pitchFamily="34" charset="0"/>
              <a:cs typeface="Tahoma" panose="020B0604030504040204" pitchFamily="34" charset="0"/>
            </a:endParaRP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עקרונות המומחיות -</a:t>
            </a:r>
            <a:r>
              <a:rPr lang="en-US" sz="2400" dirty="0">
                <a:latin typeface="Tahoma" panose="020B0604030504040204" pitchFamily="34" charset="0"/>
                <a:ea typeface="Tahoma" panose="020B0604030504040204" pitchFamily="34" charset="0"/>
                <a:cs typeface="Tahoma" panose="020B0604030504040204" pitchFamily="34" charset="0"/>
              </a:rPr>
              <a:t>Specialist Principles  </a:t>
            </a:r>
          </a:p>
          <a:p>
            <a:pPr marL="447675" indent="433388">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מומחיות מתקדמת </a:t>
            </a:r>
            <a:r>
              <a:rPr lang="en-US" sz="2400" dirty="0">
                <a:latin typeface="Tahoma" panose="020B0604030504040204" pitchFamily="34" charset="0"/>
                <a:ea typeface="Tahoma" panose="020B0604030504040204" pitchFamily="34" charset="0"/>
                <a:cs typeface="Tahoma" panose="020B0604030504040204" pitchFamily="34" charset="0"/>
              </a:rPr>
              <a:t>Specialist Advanced</a:t>
            </a: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חלק ב - מקצועיות – </a:t>
            </a:r>
            <a:r>
              <a:rPr lang="en-US" sz="2400" dirty="0">
                <a:latin typeface="Tahoma" panose="020B0604030504040204" pitchFamily="34" charset="0"/>
                <a:ea typeface="Tahoma" panose="020B0604030504040204" pitchFamily="34" charset="0"/>
                <a:cs typeface="Tahoma" panose="020B0604030504040204" pitchFamily="34" charset="0"/>
              </a:rPr>
              <a:t>Professionalism </a:t>
            </a:r>
            <a:endParaRPr lang="he-IL"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חלק ג – נסיון מקצועי ואישי </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הוראות המעבר מהתכנית הקיימת לתכנית החדשה</a:t>
            </a:r>
          </a:p>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2004083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36188" y="896155"/>
            <a:ext cx="10220077" cy="1405789"/>
          </a:xfrm>
        </p:spPr>
        <p:txBody>
          <a:bodyPr>
            <a:noAutofit/>
          </a:bodyPr>
          <a:lstStyle/>
          <a:p>
            <a:r>
              <a:rPr lang="he-IL" sz="4800" b="1" dirty="0" smtClean="0">
                <a:latin typeface="Tahoma" panose="020B0604030504040204" pitchFamily="34" charset="0"/>
                <a:ea typeface="Tahoma" panose="020B0604030504040204" pitchFamily="34" charset="0"/>
                <a:cs typeface="Tahoma" panose="020B0604030504040204" pitchFamily="34" charset="0"/>
              </a:rPr>
              <a:t/>
            </a:r>
            <a:br>
              <a:rPr lang="he-IL" sz="4800" b="1" dirty="0" smtClean="0">
                <a:latin typeface="Tahoma" panose="020B0604030504040204" pitchFamily="34" charset="0"/>
                <a:ea typeface="Tahoma" panose="020B0604030504040204" pitchFamily="34" charset="0"/>
                <a:cs typeface="Tahoma" panose="020B0604030504040204" pitchFamily="34" charset="0"/>
              </a:rPr>
            </a:br>
            <a:r>
              <a:rPr lang="he-IL" sz="4800" b="1" dirty="0" smtClean="0">
                <a:latin typeface="Tahoma" panose="020B0604030504040204" pitchFamily="34" charset="0"/>
                <a:ea typeface="Tahoma" panose="020B0604030504040204" pitchFamily="34" charset="0"/>
                <a:cs typeface="Tahoma" panose="020B0604030504040204" pitchFamily="34" charset="0"/>
              </a:rPr>
              <a:t>עקרונות </a:t>
            </a:r>
            <a:r>
              <a:rPr lang="he-IL" sz="4800" b="1" dirty="0">
                <a:latin typeface="Tahoma" panose="020B0604030504040204" pitchFamily="34" charset="0"/>
                <a:ea typeface="Tahoma" panose="020B0604030504040204" pitchFamily="34" charset="0"/>
                <a:cs typeface="Tahoma" panose="020B0604030504040204" pitchFamily="34" charset="0"/>
              </a:rPr>
              <a:t>הליבה - </a:t>
            </a:r>
            <a:r>
              <a:rPr lang="en-US" sz="4800" b="1" dirty="0">
                <a:latin typeface="Tahoma" panose="020B0604030504040204" pitchFamily="34" charset="0"/>
                <a:ea typeface="Tahoma" panose="020B0604030504040204" pitchFamily="34" charset="0"/>
                <a:cs typeface="Tahoma" panose="020B0604030504040204" pitchFamily="34" charset="0"/>
              </a:rPr>
              <a:t>Core </a:t>
            </a:r>
            <a:r>
              <a:rPr lang="en-US" sz="4800" b="1" dirty="0" smtClean="0">
                <a:latin typeface="Tahoma" panose="020B0604030504040204" pitchFamily="34" charset="0"/>
                <a:ea typeface="Tahoma" panose="020B0604030504040204" pitchFamily="34" charset="0"/>
                <a:cs typeface="Tahoma" panose="020B0604030504040204" pitchFamily="34" charset="0"/>
              </a:rPr>
              <a:t>Principles</a:t>
            </a:r>
            <a:r>
              <a:rPr lang="en-US" sz="5400" dirty="0" smtClean="0"/>
              <a:t/>
            </a:r>
            <a:br>
              <a:rPr lang="en-US" sz="5400" dirty="0" smtClean="0"/>
            </a:br>
            <a:r>
              <a:rPr lang="he-IL" sz="5400" dirty="0" smtClean="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9</a:t>
            </a:fld>
            <a:endParaRPr lang="en-US"/>
          </a:p>
        </p:txBody>
      </p:sp>
      <p:sp>
        <p:nvSpPr>
          <p:cNvPr id="6" name="TextBox 5"/>
          <p:cNvSpPr txBox="1"/>
          <p:nvPr/>
        </p:nvSpPr>
        <p:spPr>
          <a:xfrm>
            <a:off x="0" y="1843267"/>
            <a:ext cx="3314369" cy="923330"/>
          </a:xfrm>
          <a:prstGeom prst="rect">
            <a:avLst/>
          </a:prstGeom>
          <a:noFill/>
        </p:spPr>
        <p:txBody>
          <a:bodyPr wrap="square" rtlCol="0">
            <a:spAutoFit/>
          </a:bodyPr>
          <a:lstStyle/>
          <a:p>
            <a:r>
              <a:rPr lang="he-IL" dirty="0">
                <a:solidFill>
                  <a:srgbClr val="0070C0"/>
                </a:solidFill>
                <a:latin typeface="Tahoma" panose="020B0604030504040204" pitchFamily="34" charset="0"/>
                <a:ea typeface="Tahoma" panose="020B0604030504040204" pitchFamily="34" charset="0"/>
                <a:cs typeface="Tahoma" panose="020B0604030504040204" pitchFamily="34" charset="0"/>
              </a:rPr>
              <a:t>חייבים לעבור את  </a:t>
            </a:r>
            <a: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t>כל המודולים</a:t>
            </a:r>
            <a:r>
              <a:rPr lang="he-IL" dirty="0">
                <a:solidFill>
                  <a:srgbClr val="0070C0"/>
                </a:solidFill>
                <a:latin typeface="Tahoma" panose="020B0604030504040204" pitchFamily="34" charset="0"/>
                <a:ea typeface="Tahoma" panose="020B0604030504040204" pitchFamily="34" charset="0"/>
                <a:cs typeface="Tahoma" panose="020B0604030504040204" pitchFamily="34" charset="0"/>
              </a:rPr>
              <a:t> הללו לקבלת מעמד עמית </a:t>
            </a:r>
            <a: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t>מתמחה</a:t>
            </a:r>
            <a:r>
              <a:rPr lang="he-IL" dirty="0">
                <a:solidFill>
                  <a:srgbClr val="0070C0"/>
                </a:solidFill>
                <a:latin typeface="Tahoma" panose="020B0604030504040204" pitchFamily="34" charset="0"/>
                <a:ea typeface="Tahoma" panose="020B0604030504040204" pitchFamily="34" charset="0"/>
                <a:cs typeface="Tahoma" panose="020B0604030504040204" pitchFamily="34" charset="0"/>
              </a:rPr>
              <a:t> או חבר </a:t>
            </a:r>
            <a: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t>מלא</a:t>
            </a:r>
            <a:r>
              <a:rPr lang="he-IL" dirty="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7" name="תמונה 6"/>
          <p:cNvPicPr/>
          <p:nvPr/>
        </p:nvPicPr>
        <p:blipFill rotWithShape="1">
          <a:blip r:embed="rId4"/>
          <a:srcRect l="24884" t="15833" r="39142" b="17961"/>
          <a:stretch/>
        </p:blipFill>
        <p:spPr bwMode="auto">
          <a:xfrm>
            <a:off x="3928170" y="1599049"/>
            <a:ext cx="4362994" cy="4441371"/>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9772571" y="3059667"/>
            <a:ext cx="184731" cy="369332"/>
          </a:xfrm>
          <a:prstGeom prst="rect">
            <a:avLst/>
          </a:prstGeom>
          <a:noFill/>
        </p:spPr>
        <p:txBody>
          <a:bodyPr wrap="none" rtlCol="1">
            <a:spAutoFit/>
          </a:bodyPr>
          <a:lstStyle/>
          <a:p>
            <a:endParaRPr lang="he-IL" dirty="0"/>
          </a:p>
        </p:txBody>
      </p:sp>
    </p:spTree>
    <p:extLst>
      <p:ext uri="{BB962C8B-B14F-4D97-AF65-F5344CB8AC3E}">
        <p14:creationId xmlns:p14="http://schemas.microsoft.com/office/powerpoint/2010/main" val="215296403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2.9200.0"/>
  <p:tag name="AS_RELEASE_DATE" val="2016.10.26"/>
  <p:tag name="AS_TITLE" val="Aspose.Slides for .NET 2.0"/>
  <p:tag name="AS_VERSION" val="16.10.0.0"/>
</p:tagLst>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1710</TotalTime>
  <Words>2225</Words>
  <Application>Microsoft Office PowerPoint</Application>
  <PresentationFormat>מסך רחב</PresentationFormat>
  <Paragraphs>378</Paragraphs>
  <Slides>27</Slides>
  <Notes>14</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27</vt:i4>
      </vt:variant>
    </vt:vector>
  </HeadingPairs>
  <TitlesOfParts>
    <vt:vector size="34" baseType="lpstr">
      <vt:lpstr>Arial</vt:lpstr>
      <vt:lpstr>Calibri</vt:lpstr>
      <vt:lpstr>Calibri Light</vt:lpstr>
      <vt:lpstr>Tahoma</vt:lpstr>
      <vt:lpstr>Times New Roman</vt:lpstr>
      <vt:lpstr>Wingdings</vt:lpstr>
      <vt:lpstr>ערכת נושא Office</vt:lpstr>
      <vt:lpstr>מצגת של PowerPoint</vt:lpstr>
      <vt:lpstr>על מה נדבר?   </vt:lpstr>
      <vt:lpstr>על מה נדבר?   </vt:lpstr>
      <vt:lpstr> רקע  </vt:lpstr>
      <vt:lpstr> רקע -  המשך  </vt:lpstr>
      <vt:lpstr> רקע -  טרמינולוגיה חדשה  </vt:lpstr>
      <vt:lpstr> רקע -  דרישות  </vt:lpstr>
      <vt:lpstr>על מה נדבר?   </vt:lpstr>
      <vt:lpstr> עקרונות הליבה - Core Principles  </vt:lpstr>
      <vt:lpstr>על מה נדבר?   </vt:lpstr>
      <vt:lpstr> הליבה המעשית - Core Practices  </vt:lpstr>
      <vt:lpstr>על מה נדבר?   </vt:lpstr>
      <vt:lpstr>עקרונות המומחיות -Specialist Principles  </vt:lpstr>
      <vt:lpstr>על מה נדבר?   </vt:lpstr>
      <vt:lpstr> מומחיות מתקדמת Specialist Advanced  </vt:lpstr>
      <vt:lpstr>על מה נדבר?   </vt:lpstr>
      <vt:lpstr>מקצועיות – Professionalism </vt:lpstr>
      <vt:lpstr>על מה נדבר?   </vt:lpstr>
      <vt:lpstr>נסיון מקצועי ואישי</vt:lpstr>
      <vt:lpstr>על מה נדבר?   </vt:lpstr>
      <vt:lpstr>הוראות המעבר  מהתכנית הקיימת לתכנית החדשה</vt:lpstr>
      <vt:lpstr>מעבר לעקרונות הליבה</vt:lpstr>
      <vt:lpstr>מעבר לעקרונות הליבה</vt:lpstr>
      <vt:lpstr>מעבר לליבה מעשית</vt:lpstr>
      <vt:lpstr>מעבר לעקרונות המומחיות</vt:lpstr>
      <vt:lpstr>מעבר למומחיות מתקדמת</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עופר ברנדט</dc:creator>
  <cp:lastModifiedBy>Anat Elad</cp:lastModifiedBy>
  <cp:revision>149</cp:revision>
  <cp:lastPrinted>2017-05-07T07:00:11Z</cp:lastPrinted>
  <dcterms:created xsi:type="dcterms:W3CDTF">2016-12-19T07:46:00Z</dcterms:created>
  <dcterms:modified xsi:type="dcterms:W3CDTF">2017-05-07T19:14:55Z</dcterms:modified>
</cp:coreProperties>
</file>